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434" r:id="rId2"/>
    <p:sldId id="365" r:id="rId3"/>
    <p:sldId id="316" r:id="rId4"/>
    <p:sldId id="366" r:id="rId5"/>
    <p:sldId id="367" r:id="rId6"/>
    <p:sldId id="437" r:id="rId7"/>
    <p:sldId id="368" r:id="rId8"/>
    <p:sldId id="382" r:id="rId9"/>
    <p:sldId id="444" r:id="rId10"/>
    <p:sldId id="450" r:id="rId11"/>
    <p:sldId id="445" r:id="rId12"/>
    <p:sldId id="451" r:id="rId13"/>
    <p:sldId id="446" r:id="rId14"/>
    <p:sldId id="452" r:id="rId15"/>
    <p:sldId id="466" r:id="rId16"/>
    <p:sldId id="460" r:id="rId17"/>
    <p:sldId id="461" r:id="rId18"/>
    <p:sldId id="369" r:id="rId19"/>
    <p:sldId id="441" r:id="rId20"/>
    <p:sldId id="453" r:id="rId21"/>
    <p:sldId id="442" r:id="rId22"/>
    <p:sldId id="454" r:id="rId23"/>
    <p:sldId id="443" r:id="rId24"/>
    <p:sldId id="455" r:id="rId25"/>
    <p:sldId id="467" r:id="rId26"/>
    <p:sldId id="458" r:id="rId27"/>
    <p:sldId id="459" r:id="rId28"/>
    <p:sldId id="378" r:id="rId29"/>
    <p:sldId id="438" r:id="rId30"/>
    <p:sldId id="447" r:id="rId31"/>
    <p:sldId id="439" r:id="rId32"/>
    <p:sldId id="448" r:id="rId33"/>
    <p:sldId id="440" r:id="rId34"/>
    <p:sldId id="449" r:id="rId35"/>
    <p:sldId id="468" r:id="rId36"/>
    <p:sldId id="462" r:id="rId37"/>
    <p:sldId id="463" r:id="rId38"/>
    <p:sldId id="464" r:id="rId39"/>
    <p:sldId id="477" r:id="rId40"/>
    <p:sldId id="319" r:id="rId41"/>
    <p:sldId id="47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EAEAEA"/>
    <a:srgbClr val="0000FF"/>
    <a:srgbClr val="008000"/>
    <a:srgbClr val="FD32FF"/>
    <a:srgbClr val="FFFFFF"/>
    <a:srgbClr val="F8F8F8"/>
    <a:srgbClr val="23ED45"/>
    <a:srgbClr val="EBA135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97"/>
    <p:restoredTop sz="96029" autoAdjust="0"/>
  </p:normalViewPr>
  <p:slideViewPr>
    <p:cSldViewPr>
      <p:cViewPr>
        <p:scale>
          <a:sx n="51" d="100"/>
          <a:sy n="51" d="100"/>
        </p:scale>
        <p:origin x="-2058" y="-13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C3342-97A7-492C-B1C6-D7F627FA2D95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DC85E-3EEB-4A6F-88DF-CC68FD396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02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DC85E-3EEB-4A6F-88DF-CC68FD396A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94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25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4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7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7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62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0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3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2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26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1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7ED11-6BE9-4534-AA93-503C3927F6AC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7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130425"/>
            <a:ext cx="8839200" cy="1470025"/>
          </a:xfrm>
        </p:spPr>
        <p:txBody>
          <a:bodyPr>
            <a:noAutofit/>
          </a:bodyPr>
          <a:lstStyle/>
          <a:p>
            <a:r>
              <a:rPr lang="en-US" sz="4800" b="1" dirty="0"/>
              <a:t>Extended Range Forecast Experiment Verification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848600" cy="1752600"/>
          </a:xfrm>
        </p:spPr>
        <p:txBody>
          <a:bodyPr>
            <a:normAutofit/>
          </a:bodyPr>
          <a:lstStyle/>
          <a:p>
            <a:r>
              <a:rPr lang="en-US" sz="3600" dirty="0"/>
              <a:t>CONUS forecasts created </a:t>
            </a:r>
            <a:r>
              <a:rPr lang="en-US" sz="3600" dirty="0" smtClean="0"/>
              <a:t>2 May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6757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" y="1457"/>
            <a:ext cx="8482497" cy="685508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9" y="825863"/>
            <a:ext cx="2780559" cy="22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TMAX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-9525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24019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4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486103" cy="6857993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9" y="825863"/>
            <a:ext cx="2780559" cy="22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TMAX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-9525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24019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3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1457"/>
            <a:ext cx="8482496" cy="685507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9" y="825863"/>
            <a:ext cx="2780559" cy="22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TMAX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-9525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24019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5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1457"/>
            <a:ext cx="8482496" cy="685507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8" y="825862"/>
            <a:ext cx="2780559" cy="22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TMAX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85568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-9525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24019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6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" y="1457"/>
            <a:ext cx="8482496" cy="685507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8" y="825862"/>
            <a:ext cx="2780559" cy="22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TMAX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-9525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24019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275" y="2260937"/>
            <a:ext cx="5014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MAE</a:t>
            </a:r>
            <a:r>
              <a:rPr lang="en-US" sz="2000" b="1" baseline="-25000" dirty="0"/>
              <a:t>NBM</a:t>
            </a:r>
            <a:r>
              <a:rPr lang="en-US" sz="2000" b="1" dirty="0"/>
              <a:t> – MAE</a:t>
            </a:r>
            <a:r>
              <a:rPr lang="en-US" sz="2000" b="1" baseline="-25000" dirty="0"/>
              <a:t>FCSTRC </a:t>
            </a:r>
            <a:r>
              <a:rPr lang="en-US" sz="2000" dirty="0"/>
              <a:t>}    &gt; 0 is FCSTRC  </a:t>
            </a:r>
          </a:p>
          <a:p>
            <a:pPr algn="ctr"/>
            <a:r>
              <a:rPr lang="en-US" sz="2000" dirty="0"/>
              <a:t>                                            improvement </a:t>
            </a:r>
          </a:p>
          <a:p>
            <a:pPr algn="ctr"/>
            <a:r>
              <a:rPr lang="en-US" sz="2000" dirty="0"/>
              <a:t>                                      over NBM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9200" y="70545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200" y="2362200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4648200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" y="20598"/>
            <a:ext cx="4772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NBM vs FCSTR-C 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Blend 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834"/>
            <a:ext cx="2788816" cy="6850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96618" r="5516"/>
          <a:stretch/>
        </p:blipFill>
        <p:spPr>
          <a:xfrm>
            <a:off x="133350" y="3774358"/>
            <a:ext cx="6019800" cy="5690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" y="35273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Worse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0" y="35273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Better</a:t>
            </a:r>
          </a:p>
        </p:txBody>
      </p:sp>
    </p:spTree>
    <p:extLst>
      <p:ext uri="{BB962C8B-B14F-4D97-AF65-F5344CB8AC3E}">
        <p14:creationId xmlns:p14="http://schemas.microsoft.com/office/powerpoint/2010/main" val="275902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" y="1127859"/>
            <a:ext cx="9127596" cy="4602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192628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" y="1127859"/>
            <a:ext cx="9127596" cy="4602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62830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Minimum Temperature | TMIN</a:t>
            </a:r>
          </a:p>
        </p:txBody>
      </p:sp>
    </p:spTree>
    <p:extLst>
      <p:ext uri="{BB962C8B-B14F-4D97-AF65-F5344CB8AC3E}">
        <p14:creationId xmlns:p14="http://schemas.microsoft.com/office/powerpoint/2010/main" val="67363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1457"/>
            <a:ext cx="8482498" cy="685508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7" y="825862"/>
            <a:ext cx="2780562" cy="222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09728" y="-12338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8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500 mb Geopotential Height | 500Z</a:t>
            </a:r>
          </a:p>
        </p:txBody>
      </p:sp>
    </p:spTree>
    <p:extLst>
      <p:ext uri="{BB962C8B-B14F-4D97-AF65-F5344CB8AC3E}">
        <p14:creationId xmlns:p14="http://schemas.microsoft.com/office/powerpoint/2010/main" val="197240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1457"/>
            <a:ext cx="8482497" cy="685508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7" y="825862"/>
            <a:ext cx="2780562" cy="222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09728" y="-12338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4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1457"/>
            <a:ext cx="8482497" cy="685508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9" y="825863"/>
            <a:ext cx="2780559" cy="22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09728" y="-12338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2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" y="1457"/>
            <a:ext cx="8482497" cy="685508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9" y="825863"/>
            <a:ext cx="2780559" cy="22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09728" y="-12338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6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" y="1457"/>
            <a:ext cx="8482497" cy="685507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9" y="825863"/>
            <a:ext cx="2780559" cy="22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09728" y="-12338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9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1457"/>
            <a:ext cx="8482496" cy="685507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9" y="825863"/>
            <a:ext cx="2780559" cy="22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09728" y="-12338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4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9200" y="70545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200" y="2362200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4648200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" y="20598"/>
            <a:ext cx="4772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NBM vs FCSTR-C 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Blend 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835"/>
            <a:ext cx="2788815" cy="68503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275" y="2260937"/>
            <a:ext cx="5014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MAE</a:t>
            </a:r>
            <a:r>
              <a:rPr lang="en-US" sz="2000" b="1" baseline="-25000" dirty="0"/>
              <a:t>NBM</a:t>
            </a:r>
            <a:r>
              <a:rPr lang="en-US" sz="2000" b="1" dirty="0"/>
              <a:t> – MAE</a:t>
            </a:r>
            <a:r>
              <a:rPr lang="en-US" sz="2000" b="1" baseline="-25000" dirty="0"/>
              <a:t>FCSTRC </a:t>
            </a:r>
            <a:r>
              <a:rPr lang="en-US" sz="2000" dirty="0"/>
              <a:t>}    &gt; 0 is FCSTRC  </a:t>
            </a:r>
          </a:p>
          <a:p>
            <a:pPr algn="ctr"/>
            <a:r>
              <a:rPr lang="en-US" sz="2000" dirty="0"/>
              <a:t>                                            improvement </a:t>
            </a:r>
          </a:p>
          <a:p>
            <a:pPr algn="ctr"/>
            <a:r>
              <a:rPr lang="en-US" sz="2000" dirty="0"/>
              <a:t>                                      over NBM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0" t="96339" r="6288"/>
          <a:stretch/>
        </p:blipFill>
        <p:spPr>
          <a:xfrm>
            <a:off x="0" y="3705225"/>
            <a:ext cx="6153150" cy="6384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35273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Worse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7600" y="35273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Better</a:t>
            </a:r>
          </a:p>
        </p:txBody>
      </p:sp>
    </p:spTree>
    <p:extLst>
      <p:ext uri="{BB962C8B-B14F-4D97-AF65-F5344CB8AC3E}">
        <p14:creationId xmlns:p14="http://schemas.microsoft.com/office/powerpoint/2010/main" val="383845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" y="1127859"/>
            <a:ext cx="9127596" cy="4602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47442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" y="1127859"/>
            <a:ext cx="9127596" cy="4602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407685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>
                <a:solidFill>
                  <a:srgbClr val="7030A0"/>
                </a:solidFill>
              </a:rPr>
              <a:t>Accumulated Precipitation | APCP</a:t>
            </a:r>
          </a:p>
        </p:txBody>
      </p:sp>
    </p:spTree>
    <p:extLst>
      <p:ext uri="{BB962C8B-B14F-4D97-AF65-F5344CB8AC3E}">
        <p14:creationId xmlns:p14="http://schemas.microsoft.com/office/powerpoint/2010/main" val="54665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01" y="1457"/>
            <a:ext cx="8482498" cy="685508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18" y="896754"/>
            <a:ext cx="2820018" cy="22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APCP</a:t>
            </a:r>
          </a:p>
        </p:txBody>
      </p:sp>
      <p:sp>
        <p:nvSpPr>
          <p:cNvPr id="6" name="Rectangle 5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08189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"/>
            <a:ext cx="5486388" cy="699514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3276600" cy="333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</a:rPr>
              <a:t>Day 8: Valid </a:t>
            </a:r>
            <a:r>
              <a:rPr lang="en-US" sz="2000" b="1" dirty="0" smtClean="0">
                <a:solidFill>
                  <a:srgbClr val="7030A0"/>
                </a:solidFill>
              </a:rPr>
              <a:t>2019-05-10 </a:t>
            </a:r>
            <a:r>
              <a:rPr lang="en-US" sz="2000" b="1" dirty="0">
                <a:solidFill>
                  <a:srgbClr val="7030A0"/>
                </a:solidFill>
              </a:rPr>
              <a:t>12Z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54" y="1989048"/>
            <a:ext cx="3576640" cy="304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53200" y="41572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REFCST2: 0% / 0% / 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0" y="6519446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ECENS: 0% / 0% / 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7001" y="65194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CMCE: 0% / 0% / 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86199" y="4176702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GEFS: 0% / 0% / 0%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989048"/>
            <a:ext cx="3657599" cy="28922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705600" y="184160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</a:t>
            </a:r>
            <a:r>
              <a:rPr lang="en-US" sz="1600" b="1" dirty="0" smtClean="0">
                <a:solidFill>
                  <a:srgbClr val="7030A0"/>
                </a:solidFill>
              </a:rPr>
              <a:t>: </a:t>
            </a:r>
            <a:r>
              <a:rPr lang="en-US" sz="1600" b="1" dirty="0" smtClean="0">
                <a:solidFill>
                  <a:srgbClr val="7030A0"/>
                </a:solidFill>
              </a:rPr>
              <a:t>5%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0% / </a:t>
            </a:r>
            <a:r>
              <a:rPr lang="en-US" sz="1600" b="1" dirty="0" smtClean="0">
                <a:solidFill>
                  <a:srgbClr val="7030A0"/>
                </a:solidFill>
              </a:rPr>
              <a:t>0</a:t>
            </a:r>
            <a:r>
              <a:rPr lang="en-US" sz="1600" b="1" dirty="0" smtClean="0">
                <a:solidFill>
                  <a:srgbClr val="7030A0"/>
                </a:solidFill>
              </a:rPr>
              <a:t>%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9C22F7F-D41E-2049-BBBD-1702D0AB5B6C}"/>
              </a:ext>
            </a:extLst>
          </p:cNvPr>
          <p:cNvSpPr txBox="1"/>
          <p:nvPr/>
        </p:nvSpPr>
        <p:spPr>
          <a:xfrm>
            <a:off x="3792628" y="1854021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FV3: 0% / 0% / </a:t>
            </a:r>
            <a:r>
              <a:rPr lang="en-US" sz="1600" b="1" dirty="0" smtClean="0">
                <a:solidFill>
                  <a:srgbClr val="7030A0"/>
                </a:solidFill>
              </a:rPr>
              <a:t>0</a:t>
            </a:r>
            <a:r>
              <a:rPr lang="en-US" sz="1600" b="1" dirty="0">
                <a:solidFill>
                  <a:srgbClr val="7030A0"/>
                </a:solidFill>
              </a:rPr>
              <a:t>%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4274" y="643103"/>
            <a:ext cx="228904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7030A0"/>
                </a:solidFill>
              </a:rPr>
              <a:t>FCSTR Blend Weights (%)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TMAX / TMIN / QPF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4935" y="6394281"/>
            <a:ext cx="256838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 CTRL: </a:t>
            </a:r>
            <a:r>
              <a:rPr lang="en-US" sz="1600" b="1" dirty="0" smtClean="0">
                <a:solidFill>
                  <a:srgbClr val="7030A0"/>
                </a:solidFill>
              </a:rPr>
              <a:t>10</a:t>
            </a:r>
            <a:r>
              <a:rPr lang="en-US" sz="1600" b="1" dirty="0" smtClean="0">
                <a:solidFill>
                  <a:srgbClr val="7030A0"/>
                </a:solidFill>
              </a:rPr>
              <a:t>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10</a:t>
            </a:r>
            <a:r>
              <a:rPr lang="en-US" sz="1600" b="1" dirty="0" smtClean="0">
                <a:solidFill>
                  <a:srgbClr val="7030A0"/>
                </a:solidFill>
              </a:rPr>
              <a:t>% / </a:t>
            </a:r>
            <a:r>
              <a:rPr lang="en-US" sz="1600" b="1" dirty="0" smtClean="0">
                <a:solidFill>
                  <a:srgbClr val="7030A0"/>
                </a:solidFill>
              </a:rPr>
              <a:t>20</a:t>
            </a:r>
            <a:r>
              <a:rPr lang="en-US" sz="1600" b="1" dirty="0" smtClean="0">
                <a:solidFill>
                  <a:srgbClr val="7030A0"/>
                </a:solidFill>
              </a:rPr>
              <a:t>%</a:t>
            </a:r>
            <a:endParaRPr lang="en-US" sz="1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4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" y="1863"/>
            <a:ext cx="8473281" cy="685426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18" y="896754"/>
            <a:ext cx="2820018" cy="22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APCP</a:t>
            </a:r>
          </a:p>
        </p:txBody>
      </p:sp>
      <p:sp>
        <p:nvSpPr>
          <p:cNvPr id="9" name="Rectangle 8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08189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8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1457"/>
            <a:ext cx="8482497" cy="685508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20" y="896754"/>
            <a:ext cx="2820016" cy="22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APCP</a:t>
            </a:r>
          </a:p>
        </p:txBody>
      </p:sp>
      <p:sp>
        <p:nvSpPr>
          <p:cNvPr id="9" name="Rectangle 8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08189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" y="1863"/>
            <a:ext cx="8473281" cy="685426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20" y="896754"/>
            <a:ext cx="2820016" cy="22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APCP</a:t>
            </a:r>
          </a:p>
        </p:txBody>
      </p:sp>
      <p:sp>
        <p:nvSpPr>
          <p:cNvPr id="9" name="Rectangle 8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08189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2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" y="1457"/>
            <a:ext cx="8482497" cy="685508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19" y="896754"/>
            <a:ext cx="2820016" cy="22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APCP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4EFF880-0093-D440-ABE0-D3A3F1C3C171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08189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7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" y="1863"/>
            <a:ext cx="8473279" cy="6854265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19" y="896754"/>
            <a:ext cx="2820016" cy="22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APCP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4E1019C-FB6F-B84A-B5D0-C2948CB1C2D3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08189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275" y="1097816"/>
            <a:ext cx="5014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MAE</a:t>
            </a:r>
            <a:r>
              <a:rPr lang="en-US" sz="2000" b="1" baseline="-25000" dirty="0"/>
              <a:t>NBM</a:t>
            </a:r>
            <a:r>
              <a:rPr lang="en-US" sz="2000" b="1" dirty="0"/>
              <a:t> – MAE</a:t>
            </a:r>
            <a:r>
              <a:rPr lang="en-US" sz="2000" b="1" baseline="-25000" dirty="0"/>
              <a:t>FCSTRC </a:t>
            </a:r>
            <a:r>
              <a:rPr lang="en-US" sz="2000" dirty="0"/>
              <a:t>}    &gt; 0 is FCSTRC  </a:t>
            </a:r>
          </a:p>
          <a:p>
            <a:pPr algn="ctr"/>
            <a:r>
              <a:rPr lang="en-US" sz="2000" dirty="0"/>
              <a:t>                                            improvement </a:t>
            </a:r>
          </a:p>
          <a:p>
            <a:pPr algn="ctr"/>
            <a:r>
              <a:rPr lang="en-US" sz="2000" dirty="0"/>
              <a:t>                                      over NBM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3400" y="70545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43400" y="3177997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" y="20598"/>
            <a:ext cx="4772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NBM vs FCSTR-C 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Blend 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-1582"/>
            <a:ext cx="3644894" cy="6037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" t="94247" r="5635"/>
          <a:stretch/>
        </p:blipFill>
        <p:spPr>
          <a:xfrm>
            <a:off x="0" y="4567853"/>
            <a:ext cx="5638800" cy="6137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0525" y="433601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Worse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86125" y="433601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Better</a:t>
            </a:r>
          </a:p>
        </p:txBody>
      </p:sp>
    </p:spTree>
    <p:extLst>
      <p:ext uri="{BB962C8B-B14F-4D97-AF65-F5344CB8AC3E}">
        <p14:creationId xmlns:p14="http://schemas.microsoft.com/office/powerpoint/2010/main" val="95918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" y="1127859"/>
            <a:ext cx="9127596" cy="4602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188316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" y="1127859"/>
            <a:ext cx="9127596" cy="4602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169427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" y="1127859"/>
            <a:ext cx="9127594" cy="4602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248453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" y="1127859"/>
            <a:ext cx="9127593" cy="4602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105521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"/>
            <a:ext cx="5486387" cy="699514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3276600" cy="333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</a:rPr>
              <a:t>Day 9: Valid </a:t>
            </a:r>
            <a:r>
              <a:rPr lang="en-US" sz="2000" b="1" dirty="0" smtClean="0">
                <a:solidFill>
                  <a:srgbClr val="7030A0"/>
                </a:solidFill>
              </a:rPr>
              <a:t>2019-05-11 </a:t>
            </a:r>
            <a:r>
              <a:rPr lang="en-US" sz="2000" b="1" dirty="0">
                <a:solidFill>
                  <a:srgbClr val="7030A0"/>
                </a:solidFill>
              </a:rPr>
              <a:t>12Z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54" y="1989048"/>
            <a:ext cx="3576640" cy="304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53200" y="41572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REFCST2: 0% / 0% / 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0" y="6519446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ECENS: 0% / 0% / 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7001" y="65194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CMCE: 0% / 0% / 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86199" y="4176702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GEFS: 0% / 0% / 0%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989048"/>
            <a:ext cx="3657599" cy="28922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84274" y="643103"/>
            <a:ext cx="228904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7030A0"/>
                </a:solidFill>
              </a:rPr>
              <a:t>FCSTR Blend Weights (%)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TMAX / TMIN / QPF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9C22F7F-D41E-2049-BBBD-1702D0AB5B6C}"/>
              </a:ext>
            </a:extLst>
          </p:cNvPr>
          <p:cNvSpPr txBox="1"/>
          <p:nvPr/>
        </p:nvSpPr>
        <p:spPr>
          <a:xfrm>
            <a:off x="3792628" y="1854021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FV3: 0% / 0% / </a:t>
            </a:r>
            <a:r>
              <a:rPr lang="en-US" sz="1600" b="1" dirty="0" smtClean="0">
                <a:solidFill>
                  <a:srgbClr val="7030A0"/>
                </a:solidFill>
              </a:rPr>
              <a:t>0</a:t>
            </a:r>
            <a:r>
              <a:rPr lang="en-US" sz="1600" b="1" dirty="0">
                <a:solidFill>
                  <a:srgbClr val="7030A0"/>
                </a:solidFill>
              </a:rPr>
              <a:t>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935" y="6394281"/>
            <a:ext cx="256838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 CTRL: </a:t>
            </a:r>
            <a:r>
              <a:rPr lang="en-US" sz="1600" b="1" dirty="0" smtClean="0">
                <a:solidFill>
                  <a:srgbClr val="7030A0"/>
                </a:solidFill>
              </a:rPr>
              <a:t>10</a:t>
            </a:r>
            <a:r>
              <a:rPr lang="en-US" sz="1600" b="1" dirty="0" smtClean="0">
                <a:solidFill>
                  <a:srgbClr val="7030A0"/>
                </a:solidFill>
              </a:rPr>
              <a:t>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10</a:t>
            </a:r>
            <a:r>
              <a:rPr lang="en-US" sz="1600" b="1" dirty="0" smtClean="0">
                <a:solidFill>
                  <a:srgbClr val="7030A0"/>
                </a:solidFill>
              </a:rPr>
              <a:t>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20</a:t>
            </a:r>
            <a:r>
              <a:rPr lang="en-US" sz="1600" b="1" dirty="0" smtClean="0">
                <a:solidFill>
                  <a:srgbClr val="7030A0"/>
                </a:solidFill>
              </a:rPr>
              <a:t>%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5600" y="184160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</a:t>
            </a:r>
            <a:r>
              <a:rPr lang="en-US" sz="1600" b="1" dirty="0" smtClean="0">
                <a:solidFill>
                  <a:srgbClr val="7030A0"/>
                </a:solidFill>
              </a:rPr>
              <a:t>: </a:t>
            </a:r>
            <a:r>
              <a:rPr lang="en-US" sz="1600" b="1" dirty="0" smtClean="0">
                <a:solidFill>
                  <a:srgbClr val="7030A0"/>
                </a:solidFill>
              </a:rPr>
              <a:t>5%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0% / </a:t>
            </a:r>
            <a:r>
              <a:rPr lang="en-US" sz="1600" b="1" dirty="0" smtClean="0">
                <a:solidFill>
                  <a:srgbClr val="7030A0"/>
                </a:solidFill>
              </a:rPr>
              <a:t>0</a:t>
            </a:r>
            <a:r>
              <a:rPr lang="en-US" sz="1600" b="1" dirty="0" smtClean="0">
                <a:solidFill>
                  <a:srgbClr val="7030A0"/>
                </a:solidFill>
              </a:rPr>
              <a:t>%</a:t>
            </a:r>
            <a:endParaRPr lang="en-US" sz="1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03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7030A0"/>
                </a:solidFill>
              </a:rPr>
              <a:t>Day 8–10 Hazards</a:t>
            </a:r>
          </a:p>
        </p:txBody>
      </p:sp>
    </p:spTree>
    <p:extLst>
      <p:ext uri="{BB962C8B-B14F-4D97-AF65-F5344CB8AC3E}">
        <p14:creationId xmlns:p14="http://schemas.microsoft.com/office/powerpoint/2010/main" val="142068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" y="404971"/>
            <a:ext cx="9072623" cy="6449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-6038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8–10 </a:t>
            </a:r>
            <a:r>
              <a:rPr lang="en-US" sz="2400" b="1" dirty="0" smtClean="0">
                <a:solidFill>
                  <a:srgbClr val="7030A0"/>
                </a:solidFill>
              </a:rPr>
              <a:t>Hazards: Day 8-10 Heavy Rain &amp; </a:t>
            </a:r>
            <a:r>
              <a:rPr lang="en-US" sz="2400" b="1" dirty="0" smtClean="0">
                <a:solidFill>
                  <a:srgbClr val="7030A0"/>
                </a:solidFill>
              </a:rPr>
              <a:t>Flooding &amp; Possible Severe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5904" y="3057525"/>
            <a:ext cx="1140666" cy="132343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LSRs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smtClean="0">
                <a:solidFill>
                  <a:srgbClr val="92D050"/>
                </a:solidFill>
              </a:rPr>
              <a:t>FLOOD</a:t>
            </a:r>
          </a:p>
          <a:p>
            <a:r>
              <a:rPr lang="en-US" sz="2000" b="1" dirty="0">
                <a:solidFill>
                  <a:srgbClr val="FF9933"/>
                </a:solidFill>
              </a:rPr>
              <a:t> </a:t>
            </a:r>
            <a:r>
              <a:rPr lang="en-US" sz="2000" b="1" dirty="0" smtClean="0">
                <a:solidFill>
                  <a:srgbClr val="FF9933"/>
                </a:solidFill>
              </a:rPr>
              <a:t>  FLASH   </a:t>
            </a:r>
          </a:p>
          <a:p>
            <a:r>
              <a:rPr lang="en-US" sz="2000" b="1" dirty="0">
                <a:solidFill>
                  <a:srgbClr val="FF9933"/>
                </a:solidFill>
              </a:rPr>
              <a:t> </a:t>
            </a:r>
            <a:r>
              <a:rPr lang="en-US" sz="2000" b="1" dirty="0" smtClean="0">
                <a:solidFill>
                  <a:srgbClr val="FF9933"/>
                </a:solidFill>
              </a:rPr>
              <a:t>  FLOOD</a:t>
            </a:r>
            <a:endParaRPr lang="en-US" sz="2000" b="1" dirty="0">
              <a:solidFill>
                <a:srgbClr val="FF993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92093" y="4381500"/>
            <a:ext cx="1374477" cy="12926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SPC Reports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    • TOR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    • WIND</a:t>
            </a:r>
            <a:endParaRPr lang="en-US" sz="2000" b="1" dirty="0">
              <a:solidFill>
                <a:srgbClr val="0000FF"/>
              </a:solidFill>
            </a:endParaRPr>
          </a:p>
          <a:p>
            <a:r>
              <a:rPr lang="en-US" sz="2000" b="1" dirty="0" smtClean="0">
                <a:solidFill>
                  <a:srgbClr val="008000"/>
                </a:solidFill>
              </a:rPr>
              <a:t>    • HAIL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7469933" y="3477060"/>
            <a:ext cx="152400" cy="142965"/>
          </a:xfrm>
          <a:prstGeom prst="star5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7464004" y="3771900"/>
            <a:ext cx="152400" cy="142965"/>
          </a:xfrm>
          <a:prstGeom prst="star5">
            <a:avLst/>
          </a:prstGeom>
          <a:solidFill>
            <a:srgbClr val="FF993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5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"/>
            <a:ext cx="5486387" cy="699514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3276600" cy="333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</a:rPr>
              <a:t>Day 10: Valid </a:t>
            </a:r>
            <a:r>
              <a:rPr lang="en-US" sz="2000" b="1" dirty="0" smtClean="0">
                <a:solidFill>
                  <a:srgbClr val="7030A0"/>
                </a:solidFill>
              </a:rPr>
              <a:t>2019-05-12 </a:t>
            </a:r>
            <a:r>
              <a:rPr lang="en-US" sz="2000" b="1" dirty="0">
                <a:solidFill>
                  <a:srgbClr val="7030A0"/>
                </a:solidFill>
              </a:rPr>
              <a:t>12Z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54" y="1989048"/>
            <a:ext cx="3576640" cy="304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53200" y="41572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REFCST2: 0% / 0% / 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0" y="6519446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ECENS: 0% / 0% / 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7001" y="65194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CMCE: 0% / 0% / 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86199" y="4176702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GEFS: 0% / 0% / 0%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989048"/>
            <a:ext cx="3657599" cy="28922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84274" y="643103"/>
            <a:ext cx="228904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7030A0"/>
                </a:solidFill>
              </a:rPr>
              <a:t>FCSTR Blend Weights (%)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TMAX / TMIN / QPF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9C22F7F-D41E-2049-BBBD-1702D0AB5B6C}"/>
              </a:ext>
            </a:extLst>
          </p:cNvPr>
          <p:cNvSpPr txBox="1"/>
          <p:nvPr/>
        </p:nvSpPr>
        <p:spPr>
          <a:xfrm>
            <a:off x="3792628" y="1854021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FV3: 0% / 0% / </a:t>
            </a:r>
            <a:r>
              <a:rPr lang="en-US" sz="1600" b="1" dirty="0" smtClean="0">
                <a:solidFill>
                  <a:srgbClr val="7030A0"/>
                </a:solidFill>
              </a:rPr>
              <a:t>0</a:t>
            </a:r>
            <a:r>
              <a:rPr lang="en-US" sz="1600" b="1" dirty="0">
                <a:solidFill>
                  <a:srgbClr val="7030A0"/>
                </a:solidFill>
              </a:rPr>
              <a:t>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935" y="6394281"/>
            <a:ext cx="256838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 CTRL: </a:t>
            </a:r>
            <a:r>
              <a:rPr lang="en-US" sz="1600" b="1" dirty="0" smtClean="0">
                <a:solidFill>
                  <a:srgbClr val="7030A0"/>
                </a:solidFill>
              </a:rPr>
              <a:t>10</a:t>
            </a:r>
            <a:r>
              <a:rPr lang="en-US" sz="1600" b="1" dirty="0" smtClean="0">
                <a:solidFill>
                  <a:srgbClr val="7030A0"/>
                </a:solidFill>
              </a:rPr>
              <a:t>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10</a:t>
            </a:r>
            <a:r>
              <a:rPr lang="en-US" sz="1600" b="1" dirty="0" smtClean="0">
                <a:solidFill>
                  <a:srgbClr val="7030A0"/>
                </a:solidFill>
              </a:rPr>
              <a:t>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20</a:t>
            </a:r>
            <a:r>
              <a:rPr lang="en-US" sz="1600" b="1" dirty="0" smtClean="0">
                <a:solidFill>
                  <a:srgbClr val="7030A0"/>
                </a:solidFill>
              </a:rPr>
              <a:t>%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5600" y="184160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</a:t>
            </a:r>
            <a:r>
              <a:rPr lang="en-US" sz="1600" b="1" dirty="0" smtClean="0">
                <a:solidFill>
                  <a:srgbClr val="7030A0"/>
                </a:solidFill>
              </a:rPr>
              <a:t>: </a:t>
            </a:r>
            <a:r>
              <a:rPr lang="en-US" sz="1600" b="1" dirty="0" smtClean="0">
                <a:solidFill>
                  <a:srgbClr val="7030A0"/>
                </a:solidFill>
              </a:rPr>
              <a:t>5%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0% / </a:t>
            </a:r>
            <a:r>
              <a:rPr lang="en-US" sz="1600" b="1" dirty="0" smtClean="0">
                <a:solidFill>
                  <a:srgbClr val="7030A0"/>
                </a:solidFill>
              </a:rPr>
              <a:t>0</a:t>
            </a:r>
            <a:r>
              <a:rPr lang="en-US" sz="1600" b="1" dirty="0" smtClean="0">
                <a:solidFill>
                  <a:srgbClr val="7030A0"/>
                </a:solidFill>
              </a:rPr>
              <a:t>%</a:t>
            </a:r>
            <a:endParaRPr lang="en-US" sz="1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94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2" b="10100"/>
          <a:stretch/>
        </p:blipFill>
        <p:spPr>
          <a:xfrm>
            <a:off x="1039516" y="4876800"/>
            <a:ext cx="7440283" cy="18510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0" t="36522" r="24466" b="36133"/>
          <a:stretch/>
        </p:blipFill>
        <p:spPr>
          <a:xfrm>
            <a:off x="4955850" y="2706547"/>
            <a:ext cx="3583698" cy="20178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58"/>
          <a:stretch/>
        </p:blipFill>
        <p:spPr>
          <a:xfrm>
            <a:off x="1020894" y="68003"/>
            <a:ext cx="7483209" cy="25922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" y="0"/>
            <a:ext cx="1279954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7030A0"/>
                </a:solidFill>
              </a:rPr>
              <a:t>Days 8–10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7000" y="0"/>
            <a:ext cx="381000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FCSTR Blend Weights (%): </a:t>
            </a:r>
            <a:r>
              <a:rPr lang="en-US" sz="1400" dirty="0">
                <a:solidFill>
                  <a:srgbClr val="7030A0"/>
                </a:solidFill>
              </a:rPr>
              <a:t>TMAX / TMIN / QPF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-13829" y="2627280"/>
            <a:ext cx="4919201" cy="2215845"/>
            <a:chOff x="-68069" y="2384069"/>
            <a:chExt cx="4067289" cy="1832103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37263" y="2407971"/>
              <a:ext cx="4034366" cy="1789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-68069" y="2384069"/>
              <a:ext cx="4067289" cy="183210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955850" y="533400"/>
            <a:ext cx="3383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EOF1N: </a:t>
            </a:r>
            <a:r>
              <a:rPr lang="en-US" sz="1200" b="1" dirty="0" smtClean="0">
                <a:solidFill>
                  <a:srgbClr val="7030A0"/>
                </a:solidFill>
              </a:rPr>
              <a:t>0</a:t>
            </a:r>
            <a:r>
              <a:rPr lang="en-US" sz="1200" b="1" dirty="0">
                <a:solidFill>
                  <a:srgbClr val="7030A0"/>
                </a:solidFill>
              </a:rPr>
              <a:t>% / </a:t>
            </a:r>
            <a:r>
              <a:rPr lang="en-US" sz="1200" b="1" dirty="0" smtClean="0">
                <a:solidFill>
                  <a:srgbClr val="7030A0"/>
                </a:solidFill>
              </a:rPr>
              <a:t>0</a:t>
            </a:r>
            <a:r>
              <a:rPr lang="en-US" sz="1200" b="1" dirty="0">
                <a:solidFill>
                  <a:srgbClr val="7030A0"/>
                </a:solidFill>
              </a:rPr>
              <a:t>% / </a:t>
            </a:r>
            <a:r>
              <a:rPr lang="en-US" sz="1200" b="1" dirty="0" smtClean="0">
                <a:solidFill>
                  <a:srgbClr val="7030A0"/>
                </a:solidFill>
              </a:rPr>
              <a:t>0</a:t>
            </a:r>
            <a:r>
              <a:rPr lang="en-US" sz="1200" b="1" dirty="0">
                <a:solidFill>
                  <a:srgbClr val="7030A0"/>
                </a:solidFill>
              </a:rPr>
              <a:t>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97144" y="533400"/>
            <a:ext cx="3470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EOF1P: </a:t>
            </a:r>
            <a:r>
              <a:rPr lang="en-US" sz="1200" b="1" dirty="0" smtClean="0">
                <a:solidFill>
                  <a:srgbClr val="7030A0"/>
                </a:solidFill>
              </a:rPr>
              <a:t>0% </a:t>
            </a:r>
            <a:r>
              <a:rPr lang="en-US" sz="1200" b="1" dirty="0">
                <a:solidFill>
                  <a:srgbClr val="7030A0"/>
                </a:solidFill>
              </a:rPr>
              <a:t>/ 0% / 0%</a:t>
            </a:r>
          </a:p>
        </p:txBody>
      </p:sp>
      <p:sp>
        <p:nvSpPr>
          <p:cNvPr id="3" name="Rectangle 2"/>
          <p:cNvSpPr/>
          <p:nvPr/>
        </p:nvSpPr>
        <p:spPr>
          <a:xfrm>
            <a:off x="5527518" y="2660302"/>
            <a:ext cx="2812246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29200" y="2575810"/>
            <a:ext cx="3500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EOFMN: </a:t>
            </a:r>
            <a:r>
              <a:rPr lang="en-US" sz="1200" b="1" dirty="0">
                <a:solidFill>
                  <a:srgbClr val="7030A0"/>
                </a:solidFill>
              </a:rPr>
              <a:t>8</a:t>
            </a:r>
            <a:r>
              <a:rPr lang="en-US" sz="1200" b="1" dirty="0" smtClean="0">
                <a:solidFill>
                  <a:srgbClr val="7030A0"/>
                </a:solidFill>
              </a:rPr>
              <a:t>5</a:t>
            </a:r>
            <a:r>
              <a:rPr lang="en-US" sz="1200" b="1" dirty="0" smtClean="0">
                <a:solidFill>
                  <a:srgbClr val="7030A0"/>
                </a:solidFill>
              </a:rPr>
              <a:t>% </a:t>
            </a:r>
            <a:r>
              <a:rPr lang="en-US" sz="1200" b="1" dirty="0">
                <a:solidFill>
                  <a:srgbClr val="7030A0"/>
                </a:solidFill>
              </a:rPr>
              <a:t>/ </a:t>
            </a:r>
            <a:r>
              <a:rPr lang="en-US" sz="1200" b="1" dirty="0" smtClean="0">
                <a:solidFill>
                  <a:srgbClr val="7030A0"/>
                </a:solidFill>
              </a:rPr>
              <a:t>90</a:t>
            </a:r>
            <a:r>
              <a:rPr lang="en-US" sz="1200" b="1" dirty="0" smtClean="0">
                <a:solidFill>
                  <a:srgbClr val="7030A0"/>
                </a:solidFill>
              </a:rPr>
              <a:t>% </a:t>
            </a:r>
            <a:r>
              <a:rPr lang="en-US" sz="1200" b="1" dirty="0">
                <a:solidFill>
                  <a:srgbClr val="7030A0"/>
                </a:solidFill>
              </a:rPr>
              <a:t>/ </a:t>
            </a:r>
            <a:r>
              <a:rPr lang="en-US" sz="1200" b="1" dirty="0" smtClean="0">
                <a:solidFill>
                  <a:srgbClr val="7030A0"/>
                </a:solidFill>
              </a:rPr>
              <a:t>80</a:t>
            </a:r>
            <a:r>
              <a:rPr lang="en-US" sz="1200" b="1" dirty="0" smtClean="0">
                <a:solidFill>
                  <a:srgbClr val="7030A0"/>
                </a:solidFill>
              </a:rPr>
              <a:t>%</a:t>
            </a:r>
            <a:endParaRPr lang="en-US" sz="1200" b="1" dirty="0">
              <a:solidFill>
                <a:srgbClr val="7030A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59492" y="6681019"/>
            <a:ext cx="2812246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97144" y="6630979"/>
            <a:ext cx="3470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EOF2P: 0% / </a:t>
            </a:r>
            <a:r>
              <a:rPr lang="en-US" sz="1200" b="1" dirty="0" smtClean="0">
                <a:solidFill>
                  <a:srgbClr val="7030A0"/>
                </a:solidFill>
              </a:rPr>
              <a:t>0</a:t>
            </a:r>
            <a:r>
              <a:rPr lang="en-US" sz="1200" b="1" dirty="0">
                <a:solidFill>
                  <a:srgbClr val="7030A0"/>
                </a:solidFill>
              </a:rPr>
              <a:t>% / </a:t>
            </a:r>
            <a:r>
              <a:rPr lang="en-US" sz="1200" b="1" dirty="0" smtClean="0">
                <a:solidFill>
                  <a:srgbClr val="7030A0"/>
                </a:solidFill>
              </a:rPr>
              <a:t>0%</a:t>
            </a:r>
            <a:endParaRPr lang="en-US" sz="1200" b="1" dirty="0">
              <a:solidFill>
                <a:srgbClr val="7030A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17354" y="6698451"/>
            <a:ext cx="2812246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038928" y="6628264"/>
            <a:ext cx="3500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EOF2N: 0% / 0% / 0%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81400" y="4593516"/>
            <a:ext cx="1323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 Analysis</a:t>
            </a:r>
          </a:p>
        </p:txBody>
      </p:sp>
    </p:spTree>
    <p:extLst>
      <p:ext uri="{BB962C8B-B14F-4D97-AF65-F5344CB8AC3E}">
        <p14:creationId xmlns:p14="http://schemas.microsoft.com/office/powerpoint/2010/main" val="235697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Maximum Temperature | TMAX</a:t>
            </a:r>
          </a:p>
        </p:txBody>
      </p:sp>
    </p:spTree>
    <p:extLst>
      <p:ext uri="{BB962C8B-B14F-4D97-AF65-F5344CB8AC3E}">
        <p14:creationId xmlns:p14="http://schemas.microsoft.com/office/powerpoint/2010/main" val="67363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" r="50000" b="53800"/>
          <a:stretch/>
        </p:blipFill>
        <p:spPr>
          <a:xfrm>
            <a:off x="19493" y="1212113"/>
            <a:ext cx="4632250" cy="3650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b="4262"/>
          <a:stretch/>
        </p:blipFill>
        <p:spPr>
          <a:xfrm>
            <a:off x="4800600" y="1682525"/>
            <a:ext cx="4135442" cy="2716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" y="4992469"/>
            <a:ext cx="164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88782" y="4992469"/>
            <a:ext cx="164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East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0982" y="2630269"/>
            <a:ext cx="1649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West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79782" y="2630269"/>
            <a:ext cx="1649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East</a:t>
            </a:r>
          </a:p>
        </p:txBody>
      </p:sp>
      <p:sp>
        <p:nvSpPr>
          <p:cNvPr id="9" name="Right Arrow 8"/>
          <p:cNvSpPr>
            <a:spLocks noChangeAspect="1"/>
          </p:cNvSpPr>
          <p:nvPr/>
        </p:nvSpPr>
        <p:spPr>
          <a:xfrm rot="16200000">
            <a:off x="988605" y="4638271"/>
            <a:ext cx="524099" cy="2418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>
            <a:spLocks noChangeAspect="1"/>
          </p:cNvSpPr>
          <p:nvPr/>
        </p:nvSpPr>
        <p:spPr>
          <a:xfrm rot="16200000">
            <a:off x="2969804" y="4638270"/>
            <a:ext cx="524099" cy="2418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Separation of Western &amp; Eastern CONUS</a:t>
            </a:r>
          </a:p>
        </p:txBody>
      </p:sp>
    </p:spTree>
    <p:extLst>
      <p:ext uri="{BB962C8B-B14F-4D97-AF65-F5344CB8AC3E}">
        <p14:creationId xmlns:p14="http://schemas.microsoft.com/office/powerpoint/2010/main" val="270037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1457"/>
            <a:ext cx="8482497" cy="685508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9" y="825863"/>
            <a:ext cx="2780559" cy="22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TMAX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-9525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24019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9218</TotalTime>
  <Words>594</Words>
  <Application>Microsoft Office PowerPoint</Application>
  <PresentationFormat>On-screen Show (4:3)</PresentationFormat>
  <Paragraphs>155</Paragraphs>
  <Slides>41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Extended Range Forecast Experiment Verification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8-10 Experiment Verification</dc:title>
  <dc:creator>Daniel Halperin</dc:creator>
  <cp:lastModifiedBy>Sara Sienkiewicz</cp:lastModifiedBy>
  <cp:revision>361</cp:revision>
  <dcterms:created xsi:type="dcterms:W3CDTF">2017-06-21T12:45:07Z</dcterms:created>
  <dcterms:modified xsi:type="dcterms:W3CDTF">2019-05-14T13:58:57Z</dcterms:modified>
</cp:coreProperties>
</file>