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434" r:id="rId2"/>
    <p:sldId id="365" r:id="rId3"/>
    <p:sldId id="316" r:id="rId4"/>
    <p:sldId id="366" r:id="rId5"/>
    <p:sldId id="367" r:id="rId6"/>
    <p:sldId id="437" r:id="rId7"/>
    <p:sldId id="368" r:id="rId8"/>
    <p:sldId id="382" r:id="rId9"/>
    <p:sldId id="444" r:id="rId10"/>
    <p:sldId id="450" r:id="rId11"/>
    <p:sldId id="445" r:id="rId12"/>
    <p:sldId id="451" r:id="rId13"/>
    <p:sldId id="446" r:id="rId14"/>
    <p:sldId id="452" r:id="rId15"/>
    <p:sldId id="466" r:id="rId16"/>
    <p:sldId id="460" r:id="rId17"/>
    <p:sldId id="461" r:id="rId18"/>
    <p:sldId id="369" r:id="rId19"/>
    <p:sldId id="441" r:id="rId20"/>
    <p:sldId id="453" r:id="rId21"/>
    <p:sldId id="442" r:id="rId22"/>
    <p:sldId id="454" r:id="rId23"/>
    <p:sldId id="443" r:id="rId24"/>
    <p:sldId id="455" r:id="rId25"/>
    <p:sldId id="467" r:id="rId26"/>
    <p:sldId id="458" r:id="rId27"/>
    <p:sldId id="459" r:id="rId28"/>
    <p:sldId id="378" r:id="rId29"/>
    <p:sldId id="438" r:id="rId30"/>
    <p:sldId id="447" r:id="rId31"/>
    <p:sldId id="439" r:id="rId32"/>
    <p:sldId id="448" r:id="rId33"/>
    <p:sldId id="440" r:id="rId34"/>
    <p:sldId id="449" r:id="rId35"/>
    <p:sldId id="468" r:id="rId36"/>
    <p:sldId id="462" r:id="rId37"/>
    <p:sldId id="463" r:id="rId38"/>
    <p:sldId id="464" r:id="rId39"/>
    <p:sldId id="319" r:id="rId40"/>
    <p:sldId id="471" r:id="rId41"/>
    <p:sldId id="476" r:id="rId42"/>
    <p:sldId id="477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EAEAEA"/>
    <a:srgbClr val="0000FF"/>
    <a:srgbClr val="008000"/>
    <a:srgbClr val="FD32FF"/>
    <a:srgbClr val="FFFFFF"/>
    <a:srgbClr val="F8F8F8"/>
    <a:srgbClr val="23ED45"/>
    <a:srgbClr val="EBA135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97"/>
    <p:restoredTop sz="96029" autoAdjust="0"/>
  </p:normalViewPr>
  <p:slideViewPr>
    <p:cSldViewPr>
      <p:cViewPr>
        <p:scale>
          <a:sx n="110" d="100"/>
          <a:sy n="110" d="100"/>
        </p:scale>
        <p:origin x="-348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5C3342-97A7-492C-B1C6-D7F627FA2D95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DC85E-3EEB-4A6F-88DF-CC68FD396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02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DC85E-3EEB-4A6F-88DF-CC68FD396A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94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F33F9-0278-45D7-8C76-FF4C9317E7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98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25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49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7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7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62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0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31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22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26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0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7ED11-6BE9-4534-AA93-503C3927F6AC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1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7ED11-6BE9-4534-AA93-503C3927F6AC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264FD-F6CC-4E44-A842-5017312E7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7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130425"/>
            <a:ext cx="8839200" cy="1470025"/>
          </a:xfrm>
        </p:spPr>
        <p:txBody>
          <a:bodyPr>
            <a:noAutofit/>
          </a:bodyPr>
          <a:lstStyle/>
          <a:p>
            <a:r>
              <a:rPr lang="en-US" sz="4800" b="1" dirty="0"/>
              <a:t>Extended Range Forecast Experiment Verification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848600" cy="1752600"/>
          </a:xfrm>
        </p:spPr>
        <p:txBody>
          <a:bodyPr>
            <a:normAutofit/>
          </a:bodyPr>
          <a:lstStyle/>
          <a:p>
            <a:r>
              <a:rPr lang="en-US" sz="3600" dirty="0"/>
              <a:t>CONUS forecasts created </a:t>
            </a:r>
            <a:r>
              <a:rPr lang="en-US" sz="3600" dirty="0" smtClean="0"/>
              <a:t>4 April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6757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" y="1457"/>
            <a:ext cx="8482498" cy="6855081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9" y="825863"/>
            <a:ext cx="2780560" cy="222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TMAX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50852" y="32004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26512" y="-58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4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486104" cy="6857994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9" y="825863"/>
            <a:ext cx="2780560" cy="222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TMAX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50852" y="32004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26512" y="-58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3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1457"/>
            <a:ext cx="8482497" cy="685508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9" y="825863"/>
            <a:ext cx="2780560" cy="222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TMAX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50852" y="32004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26512" y="-58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5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1457"/>
            <a:ext cx="8482497" cy="685508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8" y="825862"/>
            <a:ext cx="2780560" cy="222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TMAX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85568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50852" y="32004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26512" y="-58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6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" y="1457"/>
            <a:ext cx="8482497" cy="685508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8" y="825862"/>
            <a:ext cx="2780560" cy="222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TMAX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50852" y="32004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26512" y="-58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4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275" y="2260937"/>
            <a:ext cx="5014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MAE</a:t>
            </a:r>
            <a:r>
              <a:rPr lang="en-US" sz="2000" b="1" baseline="-25000" dirty="0"/>
              <a:t>NBM</a:t>
            </a:r>
            <a:r>
              <a:rPr lang="en-US" sz="2000" b="1" dirty="0"/>
              <a:t> – MAE</a:t>
            </a:r>
            <a:r>
              <a:rPr lang="en-US" sz="2000" b="1" baseline="-25000" dirty="0"/>
              <a:t>FCSTRC </a:t>
            </a:r>
            <a:r>
              <a:rPr lang="en-US" sz="2000" dirty="0"/>
              <a:t>}    &gt; 0 is FCSTRC  </a:t>
            </a:r>
          </a:p>
          <a:p>
            <a:pPr algn="ctr"/>
            <a:r>
              <a:rPr lang="en-US" sz="2000" dirty="0"/>
              <a:t>                                            improvement </a:t>
            </a:r>
          </a:p>
          <a:p>
            <a:pPr algn="ctr"/>
            <a:r>
              <a:rPr lang="en-US" sz="2000" dirty="0"/>
              <a:t>                                      over NBM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29200" y="70545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29200" y="2362200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0" y="4648200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75" y="20598"/>
            <a:ext cx="4772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NBM vs FCSTR-C 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Blend Comparison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AAD4C0D-B127-5246-89A8-299CED29DC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833"/>
            <a:ext cx="2788817" cy="6850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AAD4C0D-B127-5246-89A8-299CED29D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96618" r="5516"/>
          <a:stretch/>
        </p:blipFill>
        <p:spPr>
          <a:xfrm>
            <a:off x="133350" y="3774358"/>
            <a:ext cx="6019800" cy="5690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0" y="352734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Worse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7600" y="352734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Better</a:t>
            </a:r>
          </a:p>
        </p:txBody>
      </p:sp>
    </p:spTree>
    <p:extLst>
      <p:ext uri="{BB962C8B-B14F-4D97-AF65-F5344CB8AC3E}">
        <p14:creationId xmlns:p14="http://schemas.microsoft.com/office/powerpoint/2010/main" val="275902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" y="1123972"/>
            <a:ext cx="9135307" cy="46100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192628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" y="1123972"/>
            <a:ext cx="9135307" cy="46100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62830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Minimum Temperature | TMIN</a:t>
            </a:r>
          </a:p>
        </p:txBody>
      </p:sp>
    </p:spTree>
    <p:extLst>
      <p:ext uri="{BB962C8B-B14F-4D97-AF65-F5344CB8AC3E}">
        <p14:creationId xmlns:p14="http://schemas.microsoft.com/office/powerpoint/2010/main" val="67363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" y="1457"/>
            <a:ext cx="8482500" cy="6855082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7" y="825862"/>
            <a:ext cx="2780563" cy="222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TMIN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159478" y="319891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8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500 mb Geopotential Height | 500Z</a:t>
            </a:r>
          </a:p>
        </p:txBody>
      </p:sp>
    </p:spTree>
    <p:extLst>
      <p:ext uri="{BB962C8B-B14F-4D97-AF65-F5344CB8AC3E}">
        <p14:creationId xmlns:p14="http://schemas.microsoft.com/office/powerpoint/2010/main" val="197240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1457"/>
            <a:ext cx="8482498" cy="6855081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7" y="825862"/>
            <a:ext cx="2780563" cy="222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TMIN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59478" y="319891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4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1457"/>
            <a:ext cx="8482498" cy="6855081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9" y="825863"/>
            <a:ext cx="2780560" cy="222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TMIN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59478" y="320754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2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" y="1457"/>
            <a:ext cx="8482498" cy="6855081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9" y="825863"/>
            <a:ext cx="2780560" cy="222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TMIN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59478" y="319891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6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" y="1457"/>
            <a:ext cx="8482498" cy="685508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9" y="825863"/>
            <a:ext cx="2780560" cy="222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TMIN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59478" y="319891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9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1457"/>
            <a:ext cx="8482497" cy="685508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9" y="825863"/>
            <a:ext cx="2780560" cy="222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TMIN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77000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59478" y="319891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4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9200" y="70545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29200" y="2362200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0" y="4648200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75" y="20598"/>
            <a:ext cx="4772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NBM vs FCSTR-C 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Blend Comparison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AAD4C0D-B127-5246-89A8-299CED29DC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834"/>
            <a:ext cx="2788816" cy="68503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275" y="2260937"/>
            <a:ext cx="5014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MAE</a:t>
            </a:r>
            <a:r>
              <a:rPr lang="en-US" sz="2000" b="1" baseline="-25000" dirty="0"/>
              <a:t>NBM</a:t>
            </a:r>
            <a:r>
              <a:rPr lang="en-US" sz="2000" b="1" dirty="0"/>
              <a:t> – MAE</a:t>
            </a:r>
            <a:r>
              <a:rPr lang="en-US" sz="2000" b="1" baseline="-25000" dirty="0"/>
              <a:t>FCSTRC </a:t>
            </a:r>
            <a:r>
              <a:rPr lang="en-US" sz="2000" dirty="0"/>
              <a:t>}    &gt; 0 is FCSTRC  </a:t>
            </a:r>
          </a:p>
          <a:p>
            <a:pPr algn="ctr"/>
            <a:r>
              <a:rPr lang="en-US" sz="2000" dirty="0"/>
              <a:t>                                            improvement </a:t>
            </a:r>
          </a:p>
          <a:p>
            <a:pPr algn="ctr"/>
            <a:r>
              <a:rPr lang="en-US" sz="2000" dirty="0"/>
              <a:t>                                      over NBM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AAD4C0D-B127-5246-89A8-299CED29D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0" t="96339" r="6288"/>
          <a:stretch/>
        </p:blipFill>
        <p:spPr>
          <a:xfrm>
            <a:off x="0" y="3705225"/>
            <a:ext cx="6153150" cy="6384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352734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Worse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57600" y="352734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Better</a:t>
            </a:r>
          </a:p>
        </p:txBody>
      </p:sp>
    </p:spTree>
    <p:extLst>
      <p:ext uri="{BB962C8B-B14F-4D97-AF65-F5344CB8AC3E}">
        <p14:creationId xmlns:p14="http://schemas.microsoft.com/office/powerpoint/2010/main" val="383845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" y="1123972"/>
            <a:ext cx="9135307" cy="46100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47442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" y="1123972"/>
            <a:ext cx="9135307" cy="46100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407685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b="1" dirty="0">
                <a:solidFill>
                  <a:srgbClr val="7030A0"/>
                </a:solidFill>
              </a:rPr>
              <a:t>Accumulated Precipitation | APCP</a:t>
            </a:r>
          </a:p>
        </p:txBody>
      </p:sp>
    </p:spTree>
    <p:extLst>
      <p:ext uri="{BB962C8B-B14F-4D97-AF65-F5344CB8AC3E}">
        <p14:creationId xmlns:p14="http://schemas.microsoft.com/office/powerpoint/2010/main" val="54665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02" y="1457"/>
            <a:ext cx="8482500" cy="6855082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918" y="896754"/>
            <a:ext cx="2820019" cy="225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APCP</a:t>
            </a:r>
          </a:p>
        </p:txBody>
      </p:sp>
      <p:sp>
        <p:nvSpPr>
          <p:cNvPr id="6" name="Rectangle 5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08189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33600" y="3219518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"/>
            <a:ext cx="5486389" cy="69951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0"/>
            <a:ext cx="3276600" cy="3331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rgbClr val="7030A0"/>
                </a:solidFill>
              </a:rPr>
              <a:t>Day 8: Valid </a:t>
            </a:r>
            <a:r>
              <a:rPr lang="en-US" sz="2000" b="1" dirty="0" smtClean="0">
                <a:solidFill>
                  <a:srgbClr val="7030A0"/>
                </a:solidFill>
              </a:rPr>
              <a:t>2019-04-12 </a:t>
            </a:r>
            <a:r>
              <a:rPr lang="en-US" sz="2000" b="1" dirty="0">
                <a:solidFill>
                  <a:srgbClr val="7030A0"/>
                </a:solidFill>
              </a:rPr>
              <a:t>12Z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54" y="1989048"/>
            <a:ext cx="3576640" cy="304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553200" y="41572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REFCST2: 0% / 0% / 0%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0000" y="6519446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ECENS: 0% / 0% / 0%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77001" y="65194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CMCE: 0% / 0% / 0%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86199" y="4176702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GEFS: 0% / 0% / 0%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989048"/>
            <a:ext cx="3657599" cy="28922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705600" y="1841608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GFS</a:t>
            </a:r>
            <a:r>
              <a:rPr lang="en-US" sz="1600" b="1" dirty="0" smtClean="0">
                <a:solidFill>
                  <a:srgbClr val="7030A0"/>
                </a:solidFill>
              </a:rPr>
              <a:t>: 0% </a:t>
            </a:r>
            <a:r>
              <a:rPr lang="en-US" sz="1600" b="1" dirty="0">
                <a:solidFill>
                  <a:srgbClr val="7030A0"/>
                </a:solidFill>
              </a:rPr>
              <a:t>/ </a:t>
            </a:r>
            <a:r>
              <a:rPr lang="en-US" sz="1600" b="1" dirty="0" smtClean="0">
                <a:solidFill>
                  <a:srgbClr val="7030A0"/>
                </a:solidFill>
              </a:rPr>
              <a:t>0</a:t>
            </a:r>
            <a:r>
              <a:rPr lang="en-US" sz="1600" b="1" dirty="0" smtClean="0">
                <a:solidFill>
                  <a:srgbClr val="7030A0"/>
                </a:solidFill>
              </a:rPr>
              <a:t>% / </a:t>
            </a:r>
            <a:r>
              <a:rPr lang="en-US" sz="1600" b="1" dirty="0" smtClean="0">
                <a:solidFill>
                  <a:srgbClr val="7030A0"/>
                </a:solidFill>
              </a:rPr>
              <a:t>0%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9C22F7F-D41E-2049-BBBD-1702D0AB5B6C}"/>
              </a:ext>
            </a:extLst>
          </p:cNvPr>
          <p:cNvSpPr txBox="1"/>
          <p:nvPr/>
        </p:nvSpPr>
        <p:spPr>
          <a:xfrm>
            <a:off x="3792628" y="1854021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FV3: 0% / 0% / 0%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4274" y="643103"/>
            <a:ext cx="228904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7030A0"/>
                </a:solidFill>
              </a:rPr>
              <a:t>FCSTR Blend Weights (%)</a:t>
            </a:r>
          </a:p>
          <a:p>
            <a:pPr algn="ctr"/>
            <a:r>
              <a:rPr lang="en-US" sz="1600" dirty="0">
                <a:solidFill>
                  <a:srgbClr val="7030A0"/>
                </a:solidFill>
              </a:rPr>
              <a:t>TMAX / TMIN / QPF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4935" y="6394281"/>
            <a:ext cx="256838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 CTRL: </a:t>
            </a:r>
            <a:r>
              <a:rPr lang="en-US" sz="1600" b="1" dirty="0" smtClean="0">
                <a:solidFill>
                  <a:srgbClr val="7030A0"/>
                </a:solidFill>
              </a:rPr>
              <a:t>40</a:t>
            </a:r>
            <a:r>
              <a:rPr lang="en-US" sz="1600" b="1" dirty="0" smtClean="0">
                <a:solidFill>
                  <a:srgbClr val="7030A0"/>
                </a:solidFill>
              </a:rPr>
              <a:t>% </a:t>
            </a:r>
            <a:r>
              <a:rPr lang="en-US" sz="1600" b="1" dirty="0">
                <a:solidFill>
                  <a:srgbClr val="7030A0"/>
                </a:solidFill>
              </a:rPr>
              <a:t>/ </a:t>
            </a:r>
            <a:r>
              <a:rPr lang="en-US" sz="1600" b="1" dirty="0" smtClean="0">
                <a:solidFill>
                  <a:srgbClr val="7030A0"/>
                </a:solidFill>
              </a:rPr>
              <a:t>0% / </a:t>
            </a:r>
            <a:r>
              <a:rPr lang="en-US" sz="1600" b="1" dirty="0" smtClean="0">
                <a:solidFill>
                  <a:srgbClr val="7030A0"/>
                </a:solidFill>
              </a:rPr>
              <a:t>50</a:t>
            </a:r>
            <a:r>
              <a:rPr lang="en-US" sz="1600" b="1" dirty="0" smtClean="0">
                <a:solidFill>
                  <a:srgbClr val="7030A0"/>
                </a:solidFill>
              </a:rPr>
              <a:t>%</a:t>
            </a:r>
            <a:endParaRPr lang="en-US" sz="1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4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" y="1863"/>
            <a:ext cx="8473282" cy="685426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918" y="896754"/>
            <a:ext cx="2820019" cy="225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APCP</a:t>
            </a:r>
          </a:p>
        </p:txBody>
      </p:sp>
      <p:sp>
        <p:nvSpPr>
          <p:cNvPr id="9" name="Rectangle 8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08189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33600" y="3219518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8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1457"/>
            <a:ext cx="8482498" cy="6855081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919" y="896754"/>
            <a:ext cx="2820018" cy="225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APCP</a:t>
            </a:r>
          </a:p>
        </p:txBody>
      </p:sp>
      <p:sp>
        <p:nvSpPr>
          <p:cNvPr id="9" name="Rectangle 8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08189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33600" y="3219518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" y="1863"/>
            <a:ext cx="8473282" cy="685426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919" y="896754"/>
            <a:ext cx="2820018" cy="225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9: APCP</a:t>
            </a:r>
          </a:p>
        </p:txBody>
      </p:sp>
      <p:sp>
        <p:nvSpPr>
          <p:cNvPr id="9" name="Rectangle 8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08189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50852" y="3219518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2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" y="1457"/>
            <a:ext cx="8482498" cy="6855081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918" y="896754"/>
            <a:ext cx="2820018" cy="225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APCP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4EFF880-0093-D440-ABE0-D3A3F1C3C171}"/>
              </a:ext>
            </a:extLst>
          </p:cNvPr>
          <p:cNvSpPr/>
          <p:nvPr/>
        </p:nvSpPr>
        <p:spPr>
          <a:xfrm>
            <a:off x="2133600" y="481523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08189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33600" y="3219518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7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" y="1863"/>
            <a:ext cx="8473281" cy="685426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918" y="896754"/>
            <a:ext cx="2820018" cy="225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55278" y="2567679"/>
            <a:ext cx="904224" cy="33855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STAGE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7130" y="208463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10: APCP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4E1019C-FB6F-B84A-B5D0-C2948CB1C2D3}"/>
              </a:ext>
            </a:extLst>
          </p:cNvPr>
          <p:cNvSpPr/>
          <p:nvPr/>
        </p:nvSpPr>
        <p:spPr>
          <a:xfrm>
            <a:off x="2133600" y="4815230"/>
            <a:ext cx="2057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87633" y="4815230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7252" y="4809654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08189" y="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133600" y="3219518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275" y="1097816"/>
            <a:ext cx="5014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MAE</a:t>
            </a:r>
            <a:r>
              <a:rPr lang="en-US" sz="2000" b="1" baseline="-25000" dirty="0"/>
              <a:t>NBM</a:t>
            </a:r>
            <a:r>
              <a:rPr lang="en-US" sz="2000" b="1" dirty="0"/>
              <a:t> – MAE</a:t>
            </a:r>
            <a:r>
              <a:rPr lang="en-US" sz="2000" b="1" baseline="-25000" dirty="0"/>
              <a:t>FCSTRC </a:t>
            </a:r>
            <a:r>
              <a:rPr lang="en-US" sz="2000" dirty="0"/>
              <a:t>}    &gt; 0 is FCSTRC  </a:t>
            </a:r>
          </a:p>
          <a:p>
            <a:pPr algn="ctr"/>
            <a:r>
              <a:rPr lang="en-US" sz="2000" dirty="0"/>
              <a:t>                                            improvement </a:t>
            </a:r>
          </a:p>
          <a:p>
            <a:pPr algn="ctr"/>
            <a:r>
              <a:rPr lang="en-US" sz="2000" dirty="0"/>
              <a:t>                                      over NBM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3400" y="70545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43400" y="3177997"/>
            <a:ext cx="112395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9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75" y="20598"/>
            <a:ext cx="4772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NBM vs FCSTR-C 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Blend Comparison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AAD4C0D-B127-5246-89A8-299CED29DC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-1583"/>
            <a:ext cx="3644895" cy="60379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AAD4C0D-B127-5246-89A8-299CED29D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" t="94247" r="5635"/>
          <a:stretch/>
        </p:blipFill>
        <p:spPr>
          <a:xfrm>
            <a:off x="0" y="4567853"/>
            <a:ext cx="5638800" cy="6137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0525" y="433601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Worse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86125" y="433601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FCSTRC Better</a:t>
            </a:r>
          </a:p>
        </p:txBody>
      </p:sp>
    </p:spTree>
    <p:extLst>
      <p:ext uri="{BB962C8B-B14F-4D97-AF65-F5344CB8AC3E}">
        <p14:creationId xmlns:p14="http://schemas.microsoft.com/office/powerpoint/2010/main" val="95918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" y="1123972"/>
            <a:ext cx="9135307" cy="46100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188316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" y="1123972"/>
            <a:ext cx="9135307" cy="46100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169427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" y="1123972"/>
            <a:ext cx="9135305" cy="46100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Day 8 			      Day 9 		            Day 10</a:t>
            </a:r>
          </a:p>
        </p:txBody>
      </p:sp>
    </p:spTree>
    <p:extLst>
      <p:ext uri="{BB962C8B-B14F-4D97-AF65-F5344CB8AC3E}">
        <p14:creationId xmlns:p14="http://schemas.microsoft.com/office/powerpoint/2010/main" val="248453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7030A0"/>
                </a:solidFill>
              </a:rPr>
              <a:t>Day 8–10 Hazards</a:t>
            </a:r>
          </a:p>
        </p:txBody>
      </p:sp>
    </p:spTree>
    <p:extLst>
      <p:ext uri="{BB962C8B-B14F-4D97-AF65-F5344CB8AC3E}">
        <p14:creationId xmlns:p14="http://schemas.microsoft.com/office/powerpoint/2010/main" val="142068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"/>
            <a:ext cx="5486388" cy="69951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0"/>
            <a:ext cx="3276600" cy="3331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rgbClr val="7030A0"/>
                </a:solidFill>
              </a:rPr>
              <a:t>Day 9: Valid </a:t>
            </a:r>
            <a:r>
              <a:rPr lang="en-US" sz="2000" b="1" dirty="0" smtClean="0">
                <a:solidFill>
                  <a:srgbClr val="7030A0"/>
                </a:solidFill>
              </a:rPr>
              <a:t>2019-04-13 </a:t>
            </a:r>
            <a:r>
              <a:rPr lang="en-US" sz="2000" b="1" dirty="0">
                <a:solidFill>
                  <a:srgbClr val="7030A0"/>
                </a:solidFill>
              </a:rPr>
              <a:t>12Z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54" y="1989048"/>
            <a:ext cx="3576640" cy="304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553200" y="41572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REFCST2: 0% / 0% / 0%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0000" y="6519446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ECENS: 0% / 0% / 0%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77001" y="65194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CMCE: 0% / 0% / 0%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86199" y="4176702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GEFS: 0% / 0% / 0%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989048"/>
            <a:ext cx="3657599" cy="28922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84274" y="643103"/>
            <a:ext cx="228904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7030A0"/>
                </a:solidFill>
              </a:rPr>
              <a:t>FCSTR Blend Weights (%)</a:t>
            </a:r>
          </a:p>
          <a:p>
            <a:pPr algn="ctr"/>
            <a:r>
              <a:rPr lang="en-US" sz="1600" dirty="0">
                <a:solidFill>
                  <a:srgbClr val="7030A0"/>
                </a:solidFill>
              </a:rPr>
              <a:t>TMAX / TMIN / QPF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9C22F7F-D41E-2049-BBBD-1702D0AB5B6C}"/>
              </a:ext>
            </a:extLst>
          </p:cNvPr>
          <p:cNvSpPr txBox="1"/>
          <p:nvPr/>
        </p:nvSpPr>
        <p:spPr>
          <a:xfrm>
            <a:off x="3792628" y="1854021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FV3: 0% / 0% / 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935" y="6394281"/>
            <a:ext cx="256838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 CTRL: </a:t>
            </a:r>
            <a:r>
              <a:rPr lang="en-US" sz="1600" b="1" dirty="0" smtClean="0">
                <a:solidFill>
                  <a:srgbClr val="7030A0"/>
                </a:solidFill>
              </a:rPr>
              <a:t>40</a:t>
            </a:r>
            <a:r>
              <a:rPr lang="en-US" sz="1600" b="1" dirty="0" smtClean="0">
                <a:solidFill>
                  <a:srgbClr val="7030A0"/>
                </a:solidFill>
              </a:rPr>
              <a:t>% </a:t>
            </a:r>
            <a:r>
              <a:rPr lang="en-US" sz="1600" b="1" dirty="0">
                <a:solidFill>
                  <a:srgbClr val="7030A0"/>
                </a:solidFill>
              </a:rPr>
              <a:t>/ </a:t>
            </a:r>
            <a:r>
              <a:rPr lang="en-US" sz="1600" b="1" dirty="0" smtClean="0">
                <a:solidFill>
                  <a:srgbClr val="7030A0"/>
                </a:solidFill>
              </a:rPr>
              <a:t>0% </a:t>
            </a:r>
            <a:r>
              <a:rPr lang="en-US" sz="1600" b="1" dirty="0">
                <a:solidFill>
                  <a:srgbClr val="7030A0"/>
                </a:solidFill>
              </a:rPr>
              <a:t>/ </a:t>
            </a:r>
            <a:r>
              <a:rPr lang="en-US" sz="1600" b="1" dirty="0" smtClean="0">
                <a:solidFill>
                  <a:srgbClr val="7030A0"/>
                </a:solidFill>
              </a:rPr>
              <a:t>50</a:t>
            </a:r>
            <a:r>
              <a:rPr lang="en-US" sz="1600" b="1" dirty="0" smtClean="0">
                <a:solidFill>
                  <a:srgbClr val="7030A0"/>
                </a:solidFill>
              </a:rPr>
              <a:t>%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05600" y="1841608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GFS</a:t>
            </a:r>
            <a:r>
              <a:rPr lang="en-US" sz="1600" b="1" dirty="0" smtClean="0">
                <a:solidFill>
                  <a:srgbClr val="7030A0"/>
                </a:solidFill>
              </a:rPr>
              <a:t>: 0% </a:t>
            </a:r>
            <a:r>
              <a:rPr lang="en-US" sz="1600" b="1" dirty="0">
                <a:solidFill>
                  <a:srgbClr val="7030A0"/>
                </a:solidFill>
              </a:rPr>
              <a:t>/ </a:t>
            </a:r>
            <a:r>
              <a:rPr lang="en-US" sz="1600" b="1" dirty="0" smtClean="0">
                <a:solidFill>
                  <a:srgbClr val="7030A0"/>
                </a:solidFill>
              </a:rPr>
              <a:t>0</a:t>
            </a:r>
            <a:r>
              <a:rPr lang="en-US" sz="1600" b="1" dirty="0" smtClean="0">
                <a:solidFill>
                  <a:srgbClr val="7030A0"/>
                </a:solidFill>
              </a:rPr>
              <a:t>% / </a:t>
            </a:r>
            <a:r>
              <a:rPr lang="en-US" sz="1600" b="1" dirty="0" smtClean="0">
                <a:solidFill>
                  <a:srgbClr val="7030A0"/>
                </a:solidFill>
              </a:rPr>
              <a:t>0%</a:t>
            </a:r>
            <a:endParaRPr lang="en-US" sz="1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03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34" y="432288"/>
            <a:ext cx="8577532" cy="64257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-6038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Day 8–10 </a:t>
            </a:r>
            <a:r>
              <a:rPr lang="en-US" sz="2800" b="1" dirty="0" smtClean="0">
                <a:solidFill>
                  <a:srgbClr val="7030A0"/>
                </a:solidFill>
              </a:rPr>
              <a:t>Hazards: Hazard #</a:t>
            </a:r>
            <a:r>
              <a:rPr lang="en-US" sz="2800" b="1" dirty="0" smtClean="0">
                <a:solidFill>
                  <a:srgbClr val="7030A0"/>
                </a:solidFill>
              </a:rPr>
              <a:t>1: Snow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3200400"/>
            <a:ext cx="1066800" cy="523220"/>
          </a:xfrm>
          <a:prstGeom prst="rect">
            <a:avLst/>
          </a:prstGeom>
          <a:solidFill>
            <a:srgbClr val="EAEAEA">
              <a:alpha val="6117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Day 9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246189" y="1828800"/>
            <a:ext cx="1066800" cy="523220"/>
          </a:xfrm>
          <a:prstGeom prst="rect">
            <a:avLst/>
          </a:prstGeom>
          <a:solidFill>
            <a:srgbClr val="EAEAEA">
              <a:alpha val="6117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Day 9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38800" y="762000"/>
            <a:ext cx="1066800" cy="523220"/>
          </a:xfrm>
          <a:prstGeom prst="rect">
            <a:avLst/>
          </a:prstGeom>
          <a:solidFill>
            <a:srgbClr val="EAEAEA">
              <a:alpha val="6117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Day 8</a:t>
            </a:r>
            <a:endParaRPr lang="en-US" sz="28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7696200" y="1752600"/>
            <a:ext cx="15240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324600" y="1197605"/>
            <a:ext cx="0" cy="3479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066800" y="3006966"/>
            <a:ext cx="15240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44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6038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Day 8–10 </a:t>
            </a:r>
            <a:r>
              <a:rPr lang="en-US" sz="2800" b="1" dirty="0" smtClean="0">
                <a:solidFill>
                  <a:srgbClr val="7030A0"/>
                </a:solidFill>
              </a:rPr>
              <a:t>Hazards: Hazard </a:t>
            </a:r>
            <a:r>
              <a:rPr lang="en-US" sz="2800" b="1" dirty="0" smtClean="0">
                <a:solidFill>
                  <a:srgbClr val="7030A0"/>
                </a:solidFill>
              </a:rPr>
              <a:t>#2: Day 8 Snow / Heavy Rain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838"/>
            <a:ext cx="7280132" cy="63951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75896" y="2076271"/>
            <a:ext cx="2133600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LSRs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• </a:t>
            </a:r>
            <a:r>
              <a:rPr lang="en-US" sz="2400" b="1" dirty="0" smtClean="0">
                <a:solidFill>
                  <a:srgbClr val="FF0000"/>
                </a:solidFill>
              </a:rPr>
              <a:t>FLOOD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• </a:t>
            </a:r>
            <a:r>
              <a:rPr lang="en-US" sz="2400" b="1" dirty="0" smtClean="0">
                <a:solidFill>
                  <a:srgbClr val="0000FF"/>
                </a:solidFill>
              </a:rPr>
              <a:t>FLASH FLOOD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6800" y="1447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Snow</a:t>
            </a:r>
            <a:endParaRPr lang="en-US" sz="2800" b="1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410200" y="1883405"/>
            <a:ext cx="0" cy="47879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715000" y="3505200"/>
            <a:ext cx="1066800" cy="523220"/>
          </a:xfrm>
          <a:prstGeom prst="rect">
            <a:avLst/>
          </a:prstGeom>
          <a:solidFill>
            <a:srgbClr val="EAEAEA">
              <a:alpha val="6117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Rain</a:t>
            </a:r>
            <a:endParaRPr lang="en-US" sz="2800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5562600" y="3660419"/>
            <a:ext cx="304800" cy="10639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15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0" y="649210"/>
            <a:ext cx="7607060" cy="59370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-6038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Day 8–10 </a:t>
            </a:r>
            <a:r>
              <a:rPr lang="en-US" sz="2800" b="1" dirty="0" smtClean="0">
                <a:solidFill>
                  <a:srgbClr val="7030A0"/>
                </a:solidFill>
              </a:rPr>
              <a:t>Hazards: Hazard </a:t>
            </a:r>
            <a:r>
              <a:rPr lang="en-US" sz="2800" b="1" dirty="0" smtClean="0">
                <a:solidFill>
                  <a:srgbClr val="7030A0"/>
                </a:solidFill>
              </a:rPr>
              <a:t>#3: Day 10 Heavy Rain + Severe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01618" y="2076271"/>
            <a:ext cx="1900685" cy="153888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LSRs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smtClean="0">
                <a:solidFill>
                  <a:srgbClr val="7030A0"/>
                </a:solidFill>
              </a:rPr>
              <a:t>FLOOD</a:t>
            </a:r>
            <a:endParaRPr lang="en-US" sz="2200" b="1" dirty="0" smtClean="0">
              <a:solidFill>
                <a:srgbClr val="7030A0"/>
              </a:solidFill>
            </a:endParaRPr>
          </a:p>
          <a:p>
            <a:r>
              <a:rPr lang="en-US" sz="2400" b="1" dirty="0">
                <a:solidFill>
                  <a:srgbClr val="FF9933"/>
                </a:solidFill>
              </a:rPr>
              <a:t> </a:t>
            </a:r>
            <a:r>
              <a:rPr lang="en-US" sz="2400" b="1" dirty="0" smtClean="0">
                <a:solidFill>
                  <a:srgbClr val="FF9933"/>
                </a:solidFill>
              </a:rPr>
              <a:t>  </a:t>
            </a:r>
            <a:r>
              <a:rPr lang="en-US" sz="2200" b="1" dirty="0" smtClean="0">
                <a:solidFill>
                  <a:srgbClr val="FF9933"/>
                </a:solidFill>
              </a:rPr>
              <a:t>FLASH   </a:t>
            </a:r>
          </a:p>
          <a:p>
            <a:r>
              <a:rPr lang="en-US" sz="2200" b="1" dirty="0">
                <a:solidFill>
                  <a:srgbClr val="FF9933"/>
                </a:solidFill>
              </a:rPr>
              <a:t> </a:t>
            </a:r>
            <a:r>
              <a:rPr lang="en-US" sz="2200" b="1" dirty="0" smtClean="0">
                <a:solidFill>
                  <a:srgbClr val="FF9933"/>
                </a:solidFill>
              </a:rPr>
              <a:t>  </a:t>
            </a:r>
            <a:r>
              <a:rPr lang="en-US" sz="2200" b="1" dirty="0" smtClean="0">
                <a:solidFill>
                  <a:srgbClr val="FF9933"/>
                </a:solidFill>
              </a:rPr>
              <a:t>FLOOD</a:t>
            </a:r>
            <a:endParaRPr lang="en-US" sz="2200" b="1" dirty="0">
              <a:solidFill>
                <a:srgbClr val="FF993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01618" y="3690610"/>
            <a:ext cx="1907877" cy="15696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SPC Reports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    </a:t>
            </a:r>
            <a:r>
              <a:rPr lang="en-US" sz="2400" b="1" dirty="0" smtClean="0">
                <a:solidFill>
                  <a:srgbClr val="FF0000"/>
                </a:solidFill>
              </a:rPr>
              <a:t>• </a:t>
            </a:r>
            <a:r>
              <a:rPr lang="en-US" sz="2400" b="1" dirty="0" smtClean="0">
                <a:solidFill>
                  <a:srgbClr val="FF0000"/>
                </a:solidFill>
              </a:rPr>
              <a:t>TOR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    </a:t>
            </a:r>
            <a:r>
              <a:rPr lang="en-US" sz="2400" b="1" dirty="0" smtClean="0">
                <a:solidFill>
                  <a:srgbClr val="0000FF"/>
                </a:solidFill>
              </a:rPr>
              <a:t>• </a:t>
            </a:r>
            <a:r>
              <a:rPr lang="en-US" sz="2400" b="1" dirty="0" smtClean="0">
                <a:solidFill>
                  <a:srgbClr val="0000FF"/>
                </a:solidFill>
              </a:rPr>
              <a:t>WIND</a:t>
            </a:r>
            <a:endParaRPr lang="en-US" sz="2400" b="1" dirty="0">
              <a:solidFill>
                <a:srgbClr val="0000FF"/>
              </a:solidFill>
            </a:endParaRPr>
          </a:p>
          <a:p>
            <a:r>
              <a:rPr lang="en-US" sz="2400" b="1" dirty="0" smtClean="0">
                <a:solidFill>
                  <a:srgbClr val="008000"/>
                </a:solidFill>
              </a:rPr>
              <a:t>    </a:t>
            </a:r>
            <a:r>
              <a:rPr lang="en-US" sz="2400" b="1" dirty="0" smtClean="0">
                <a:solidFill>
                  <a:srgbClr val="008000"/>
                </a:solidFill>
              </a:rPr>
              <a:t>• </a:t>
            </a:r>
            <a:r>
              <a:rPr lang="en-US" sz="2400" b="1" dirty="0" smtClean="0">
                <a:solidFill>
                  <a:srgbClr val="008000"/>
                </a:solidFill>
              </a:rPr>
              <a:t>HAIL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7273504" y="2604952"/>
            <a:ext cx="152400" cy="142965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7273504" y="2971800"/>
            <a:ext cx="152400" cy="142965"/>
          </a:xfrm>
          <a:prstGeom prst="star5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5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"/>
            <a:ext cx="5486388" cy="69951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0"/>
            <a:ext cx="3276600" cy="33316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000" b="1" dirty="0">
                <a:solidFill>
                  <a:srgbClr val="7030A0"/>
                </a:solidFill>
              </a:rPr>
              <a:t>Day 10: Valid </a:t>
            </a:r>
            <a:r>
              <a:rPr lang="en-US" sz="2000" b="1" dirty="0" smtClean="0">
                <a:solidFill>
                  <a:srgbClr val="7030A0"/>
                </a:solidFill>
              </a:rPr>
              <a:t>2019-04-14 </a:t>
            </a:r>
            <a:r>
              <a:rPr lang="en-US" sz="2000" b="1" dirty="0">
                <a:solidFill>
                  <a:srgbClr val="7030A0"/>
                </a:solidFill>
              </a:rPr>
              <a:t>12Z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54" y="1989048"/>
            <a:ext cx="3576640" cy="304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553200" y="41572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REFCST2: 0% / 0% / 0%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0000" y="6519446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ECENS: 0% / 0% / 0%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77001" y="6519446"/>
            <a:ext cx="2590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CMCE: 0% / 0% / 0%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86199" y="4176702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GEFS: 0% / 0% / 0%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989048"/>
            <a:ext cx="3657599" cy="28922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84274" y="643103"/>
            <a:ext cx="2289048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7030A0"/>
                </a:solidFill>
              </a:rPr>
              <a:t>FCSTR Blend Weights (%)</a:t>
            </a:r>
          </a:p>
          <a:p>
            <a:pPr algn="ctr"/>
            <a:r>
              <a:rPr lang="en-US" sz="1600" dirty="0">
                <a:solidFill>
                  <a:srgbClr val="7030A0"/>
                </a:solidFill>
              </a:rPr>
              <a:t>TMAX / TMIN / QPF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9C22F7F-D41E-2049-BBBD-1702D0AB5B6C}"/>
              </a:ext>
            </a:extLst>
          </p:cNvPr>
          <p:cNvSpPr txBox="1"/>
          <p:nvPr/>
        </p:nvSpPr>
        <p:spPr>
          <a:xfrm>
            <a:off x="3792628" y="1854021"/>
            <a:ext cx="2568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FV3: 0% / 0% / 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935" y="6394281"/>
            <a:ext cx="256838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EC CTRL: </a:t>
            </a:r>
            <a:r>
              <a:rPr lang="en-US" sz="1600" b="1" dirty="0" smtClean="0">
                <a:solidFill>
                  <a:srgbClr val="7030A0"/>
                </a:solidFill>
              </a:rPr>
              <a:t>40</a:t>
            </a:r>
            <a:r>
              <a:rPr lang="en-US" sz="1600" b="1" dirty="0" smtClean="0">
                <a:solidFill>
                  <a:srgbClr val="7030A0"/>
                </a:solidFill>
              </a:rPr>
              <a:t>% </a:t>
            </a:r>
            <a:r>
              <a:rPr lang="en-US" sz="1600" b="1" dirty="0">
                <a:solidFill>
                  <a:srgbClr val="7030A0"/>
                </a:solidFill>
              </a:rPr>
              <a:t>/ </a:t>
            </a:r>
            <a:r>
              <a:rPr lang="en-US" sz="1600" b="1" dirty="0" smtClean="0">
                <a:solidFill>
                  <a:srgbClr val="7030A0"/>
                </a:solidFill>
              </a:rPr>
              <a:t>0% </a:t>
            </a:r>
            <a:r>
              <a:rPr lang="en-US" sz="1600" b="1" dirty="0">
                <a:solidFill>
                  <a:srgbClr val="7030A0"/>
                </a:solidFill>
              </a:rPr>
              <a:t>/ </a:t>
            </a:r>
            <a:r>
              <a:rPr lang="en-US" sz="1600" b="1" dirty="0" smtClean="0">
                <a:solidFill>
                  <a:srgbClr val="7030A0"/>
                </a:solidFill>
              </a:rPr>
              <a:t>50</a:t>
            </a:r>
            <a:r>
              <a:rPr lang="en-US" sz="1600" b="1" dirty="0" smtClean="0">
                <a:solidFill>
                  <a:srgbClr val="7030A0"/>
                </a:solidFill>
              </a:rPr>
              <a:t>%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05600" y="1841608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GFS</a:t>
            </a:r>
            <a:r>
              <a:rPr lang="en-US" sz="1600" b="1" dirty="0" smtClean="0">
                <a:solidFill>
                  <a:srgbClr val="7030A0"/>
                </a:solidFill>
              </a:rPr>
              <a:t>: 0% </a:t>
            </a:r>
            <a:r>
              <a:rPr lang="en-US" sz="1600" b="1" dirty="0">
                <a:solidFill>
                  <a:srgbClr val="7030A0"/>
                </a:solidFill>
              </a:rPr>
              <a:t>/ </a:t>
            </a:r>
            <a:r>
              <a:rPr lang="en-US" sz="1600" b="1" dirty="0" smtClean="0">
                <a:solidFill>
                  <a:srgbClr val="7030A0"/>
                </a:solidFill>
              </a:rPr>
              <a:t>0</a:t>
            </a:r>
            <a:r>
              <a:rPr lang="en-US" sz="1600" b="1" dirty="0" smtClean="0">
                <a:solidFill>
                  <a:srgbClr val="7030A0"/>
                </a:solidFill>
              </a:rPr>
              <a:t>% / </a:t>
            </a:r>
            <a:r>
              <a:rPr lang="en-US" sz="1600" b="1" dirty="0" smtClean="0">
                <a:solidFill>
                  <a:srgbClr val="7030A0"/>
                </a:solidFill>
              </a:rPr>
              <a:t>0%</a:t>
            </a:r>
            <a:endParaRPr lang="en-US" sz="1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94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98" b="9724"/>
          <a:stretch/>
        </p:blipFill>
        <p:spPr>
          <a:xfrm>
            <a:off x="1039516" y="4932070"/>
            <a:ext cx="7440283" cy="18510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5" t="37865" r="23489" b="36265"/>
          <a:stretch/>
        </p:blipFill>
        <p:spPr>
          <a:xfrm>
            <a:off x="4973863" y="2829579"/>
            <a:ext cx="3636737" cy="19332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54"/>
          <a:stretch/>
        </p:blipFill>
        <p:spPr>
          <a:xfrm>
            <a:off x="1020894" y="52707"/>
            <a:ext cx="7483209" cy="260759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" y="0"/>
            <a:ext cx="1279954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b="1" dirty="0">
                <a:solidFill>
                  <a:srgbClr val="7030A0"/>
                </a:solidFill>
              </a:rPr>
              <a:t>Days 8–10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67000" y="0"/>
            <a:ext cx="381000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FCSTR Blend Weights (%): </a:t>
            </a:r>
            <a:r>
              <a:rPr lang="en-US" sz="1400" dirty="0">
                <a:solidFill>
                  <a:srgbClr val="7030A0"/>
                </a:solidFill>
              </a:rPr>
              <a:t>TMAX / TMIN / QPF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-13829" y="2627280"/>
            <a:ext cx="4919201" cy="2215845"/>
            <a:chOff x="-68069" y="2384069"/>
            <a:chExt cx="4067289" cy="1832103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37263" y="2407971"/>
              <a:ext cx="4034366" cy="1789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-68069" y="2384069"/>
              <a:ext cx="4067289" cy="183210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955850" y="533400"/>
            <a:ext cx="3383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EOF1N: </a:t>
            </a:r>
            <a:r>
              <a:rPr lang="en-US" sz="1200" b="1" dirty="0" smtClean="0">
                <a:solidFill>
                  <a:srgbClr val="7030A0"/>
                </a:solidFill>
              </a:rPr>
              <a:t>60</a:t>
            </a:r>
            <a:r>
              <a:rPr lang="en-US" sz="1200" b="1" dirty="0">
                <a:solidFill>
                  <a:srgbClr val="7030A0"/>
                </a:solidFill>
              </a:rPr>
              <a:t>% / </a:t>
            </a:r>
            <a:r>
              <a:rPr lang="en-US" sz="1200" b="1" dirty="0" smtClean="0">
                <a:solidFill>
                  <a:srgbClr val="7030A0"/>
                </a:solidFill>
              </a:rPr>
              <a:t>30</a:t>
            </a:r>
            <a:r>
              <a:rPr lang="en-US" sz="1200" b="1" dirty="0">
                <a:solidFill>
                  <a:srgbClr val="7030A0"/>
                </a:solidFill>
              </a:rPr>
              <a:t>% / </a:t>
            </a:r>
            <a:r>
              <a:rPr lang="en-US" sz="1200" b="1" dirty="0" smtClean="0">
                <a:solidFill>
                  <a:srgbClr val="7030A0"/>
                </a:solidFill>
              </a:rPr>
              <a:t>20</a:t>
            </a:r>
            <a:r>
              <a:rPr lang="en-US" sz="1200" b="1" dirty="0">
                <a:solidFill>
                  <a:srgbClr val="7030A0"/>
                </a:solidFill>
              </a:rPr>
              <a:t>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97144" y="533400"/>
            <a:ext cx="3470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EOF1P: </a:t>
            </a:r>
            <a:r>
              <a:rPr lang="en-US" sz="1200" b="1" dirty="0" smtClean="0">
                <a:solidFill>
                  <a:srgbClr val="7030A0"/>
                </a:solidFill>
              </a:rPr>
              <a:t>0</a:t>
            </a:r>
            <a:r>
              <a:rPr lang="en-US" sz="1200" b="1" dirty="0">
                <a:solidFill>
                  <a:srgbClr val="7030A0"/>
                </a:solidFill>
              </a:rPr>
              <a:t>% / 0% / 0%</a:t>
            </a:r>
          </a:p>
        </p:txBody>
      </p:sp>
      <p:sp>
        <p:nvSpPr>
          <p:cNvPr id="3" name="Rectangle 2"/>
          <p:cNvSpPr/>
          <p:nvPr/>
        </p:nvSpPr>
        <p:spPr>
          <a:xfrm>
            <a:off x="5527518" y="2660302"/>
            <a:ext cx="2812246" cy="169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029200" y="2575810"/>
            <a:ext cx="3500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EOFMN: </a:t>
            </a:r>
            <a:r>
              <a:rPr lang="en-US" sz="1200" b="1" dirty="0" smtClean="0">
                <a:solidFill>
                  <a:srgbClr val="7030A0"/>
                </a:solidFill>
              </a:rPr>
              <a:t>0</a:t>
            </a:r>
            <a:r>
              <a:rPr lang="en-US" sz="1200" b="1" dirty="0" smtClean="0">
                <a:solidFill>
                  <a:srgbClr val="7030A0"/>
                </a:solidFill>
              </a:rPr>
              <a:t>% </a:t>
            </a:r>
            <a:r>
              <a:rPr lang="en-US" sz="1200" b="1" dirty="0">
                <a:solidFill>
                  <a:srgbClr val="7030A0"/>
                </a:solidFill>
              </a:rPr>
              <a:t>/ </a:t>
            </a:r>
            <a:r>
              <a:rPr lang="en-US" sz="1200" b="1" dirty="0">
                <a:solidFill>
                  <a:srgbClr val="7030A0"/>
                </a:solidFill>
              </a:rPr>
              <a:t>7</a:t>
            </a:r>
            <a:r>
              <a:rPr lang="en-US" sz="1200" b="1" dirty="0" smtClean="0">
                <a:solidFill>
                  <a:srgbClr val="7030A0"/>
                </a:solidFill>
              </a:rPr>
              <a:t>0</a:t>
            </a:r>
            <a:r>
              <a:rPr lang="en-US" sz="1200" b="1" dirty="0" smtClean="0">
                <a:solidFill>
                  <a:srgbClr val="7030A0"/>
                </a:solidFill>
              </a:rPr>
              <a:t>% </a:t>
            </a:r>
            <a:r>
              <a:rPr lang="en-US" sz="1200" b="1" dirty="0">
                <a:solidFill>
                  <a:srgbClr val="7030A0"/>
                </a:solidFill>
              </a:rPr>
              <a:t>/ </a:t>
            </a:r>
            <a:r>
              <a:rPr lang="en-US" sz="1200" b="1" dirty="0" smtClean="0">
                <a:solidFill>
                  <a:srgbClr val="7030A0"/>
                </a:solidFill>
              </a:rPr>
              <a:t>30%</a:t>
            </a:r>
            <a:endParaRPr lang="en-US" sz="1200" b="1" dirty="0">
              <a:solidFill>
                <a:srgbClr val="7030A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59492" y="6681019"/>
            <a:ext cx="2812246" cy="169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97144" y="6630979"/>
            <a:ext cx="3470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EOF2P: 0% / </a:t>
            </a:r>
            <a:r>
              <a:rPr lang="en-US" sz="1200" b="1" dirty="0" smtClean="0">
                <a:solidFill>
                  <a:srgbClr val="7030A0"/>
                </a:solidFill>
              </a:rPr>
              <a:t>0</a:t>
            </a:r>
            <a:r>
              <a:rPr lang="en-US" sz="1200" b="1" dirty="0">
                <a:solidFill>
                  <a:srgbClr val="7030A0"/>
                </a:solidFill>
              </a:rPr>
              <a:t>% / </a:t>
            </a:r>
            <a:r>
              <a:rPr lang="en-US" sz="1200" b="1" dirty="0" smtClean="0">
                <a:solidFill>
                  <a:srgbClr val="7030A0"/>
                </a:solidFill>
              </a:rPr>
              <a:t>0%</a:t>
            </a:r>
            <a:endParaRPr lang="en-US" sz="1200" b="1" dirty="0">
              <a:solidFill>
                <a:srgbClr val="7030A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17354" y="6698451"/>
            <a:ext cx="2812246" cy="169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038928" y="6628264"/>
            <a:ext cx="3500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7030A0"/>
                </a:solidFill>
              </a:rPr>
              <a:t>EOF2N: 0% / 0% / 0%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9790"/>
            <a:ext cx="3429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3505200"/>
            <a:ext cx="4191000" cy="4191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581400" y="4593516"/>
            <a:ext cx="1323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GFS Analysis</a:t>
            </a:r>
          </a:p>
        </p:txBody>
      </p:sp>
    </p:spTree>
    <p:extLst>
      <p:ext uri="{BB962C8B-B14F-4D97-AF65-F5344CB8AC3E}">
        <p14:creationId xmlns:p14="http://schemas.microsoft.com/office/powerpoint/2010/main" val="235697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19300"/>
            <a:ext cx="9144000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07505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Maximum Temperature | TMAX</a:t>
            </a:r>
          </a:p>
        </p:txBody>
      </p:sp>
    </p:spTree>
    <p:extLst>
      <p:ext uri="{BB962C8B-B14F-4D97-AF65-F5344CB8AC3E}">
        <p14:creationId xmlns:p14="http://schemas.microsoft.com/office/powerpoint/2010/main" val="67363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9" r="50000" b="53800"/>
          <a:stretch/>
        </p:blipFill>
        <p:spPr>
          <a:xfrm>
            <a:off x="19493" y="1212113"/>
            <a:ext cx="4632250" cy="3650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b="4262"/>
          <a:stretch/>
        </p:blipFill>
        <p:spPr>
          <a:xfrm>
            <a:off x="4800600" y="1682525"/>
            <a:ext cx="4135442" cy="2716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100" y="4992469"/>
            <a:ext cx="1649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88782" y="4992469"/>
            <a:ext cx="1649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East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0982" y="2630269"/>
            <a:ext cx="1649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West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79782" y="2630269"/>
            <a:ext cx="1649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East</a:t>
            </a:r>
          </a:p>
        </p:txBody>
      </p:sp>
      <p:sp>
        <p:nvSpPr>
          <p:cNvPr id="9" name="Right Arrow 8"/>
          <p:cNvSpPr>
            <a:spLocks noChangeAspect="1"/>
          </p:cNvSpPr>
          <p:nvPr/>
        </p:nvSpPr>
        <p:spPr>
          <a:xfrm rot="16200000">
            <a:off x="988605" y="4638271"/>
            <a:ext cx="524099" cy="24189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>
            <a:spLocks noChangeAspect="1"/>
          </p:cNvSpPr>
          <p:nvPr/>
        </p:nvSpPr>
        <p:spPr>
          <a:xfrm rot="16200000">
            <a:off x="2969804" y="4638270"/>
            <a:ext cx="524099" cy="24189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Separation of Western &amp; Eastern CONUS</a:t>
            </a:r>
          </a:p>
        </p:txBody>
      </p:sp>
    </p:spTree>
    <p:extLst>
      <p:ext uri="{BB962C8B-B14F-4D97-AF65-F5344CB8AC3E}">
        <p14:creationId xmlns:p14="http://schemas.microsoft.com/office/powerpoint/2010/main" val="270037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1457"/>
            <a:ext cx="8482498" cy="6855081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369" y="825863"/>
            <a:ext cx="2780560" cy="222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87633" y="2415365"/>
            <a:ext cx="827567" cy="353943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7030A0"/>
                </a:solidFill>
              </a:rPr>
              <a:t>URMA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85850" y="228600"/>
            <a:ext cx="213360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Day 8: TMAX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FB1B329-BFA8-814C-8F94-996394DC5A63}"/>
              </a:ext>
            </a:extLst>
          </p:cNvPr>
          <p:cNvSpPr/>
          <p:nvPr/>
        </p:nvSpPr>
        <p:spPr>
          <a:xfrm>
            <a:off x="6494194" y="4816366"/>
            <a:ext cx="1998477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50852" y="32004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326512" y="-5800"/>
            <a:ext cx="1998477" cy="16002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9074</TotalTime>
  <Words>632</Words>
  <Application>Microsoft Office PowerPoint</Application>
  <PresentationFormat>On-screen Show (4:3)</PresentationFormat>
  <Paragraphs>164</Paragraphs>
  <Slides>42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Extended Range Forecast Experiment Verification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8-10 Experiment Verification</dc:title>
  <dc:creator>Daniel Halperin</dc:creator>
  <cp:lastModifiedBy>Sara Sienkiewicz</cp:lastModifiedBy>
  <cp:revision>351</cp:revision>
  <dcterms:created xsi:type="dcterms:W3CDTF">2017-06-21T12:45:07Z</dcterms:created>
  <dcterms:modified xsi:type="dcterms:W3CDTF">2019-04-17T16:40:14Z</dcterms:modified>
</cp:coreProperties>
</file>