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434" r:id="rId2"/>
    <p:sldId id="365" r:id="rId3"/>
    <p:sldId id="316" r:id="rId4"/>
    <p:sldId id="366" r:id="rId5"/>
    <p:sldId id="367" r:id="rId6"/>
    <p:sldId id="437" r:id="rId7"/>
    <p:sldId id="368" r:id="rId8"/>
    <p:sldId id="382" r:id="rId9"/>
    <p:sldId id="444" r:id="rId10"/>
    <p:sldId id="450" r:id="rId11"/>
    <p:sldId id="445" r:id="rId12"/>
    <p:sldId id="451" r:id="rId13"/>
    <p:sldId id="446" r:id="rId14"/>
    <p:sldId id="452" r:id="rId15"/>
    <p:sldId id="466" r:id="rId16"/>
    <p:sldId id="460" r:id="rId17"/>
    <p:sldId id="461" r:id="rId18"/>
    <p:sldId id="369" r:id="rId19"/>
    <p:sldId id="441" r:id="rId20"/>
    <p:sldId id="453" r:id="rId21"/>
    <p:sldId id="442" r:id="rId22"/>
    <p:sldId id="454" r:id="rId23"/>
    <p:sldId id="443" r:id="rId24"/>
    <p:sldId id="455" r:id="rId25"/>
    <p:sldId id="467" r:id="rId26"/>
    <p:sldId id="458" r:id="rId27"/>
    <p:sldId id="459" r:id="rId28"/>
    <p:sldId id="378" r:id="rId29"/>
    <p:sldId id="438" r:id="rId30"/>
    <p:sldId id="447" r:id="rId31"/>
    <p:sldId id="439" r:id="rId32"/>
    <p:sldId id="448" r:id="rId33"/>
    <p:sldId id="440" r:id="rId34"/>
    <p:sldId id="449" r:id="rId35"/>
    <p:sldId id="468" r:id="rId36"/>
    <p:sldId id="462" r:id="rId37"/>
    <p:sldId id="463" r:id="rId38"/>
    <p:sldId id="464" r:id="rId39"/>
    <p:sldId id="319" r:id="rId40"/>
    <p:sldId id="471" r:id="rId41"/>
    <p:sldId id="475" r:id="rId42"/>
    <p:sldId id="474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  <a:srgbClr val="FD32FF"/>
    <a:srgbClr val="FFFFFF"/>
    <a:srgbClr val="F8F8F8"/>
    <a:srgbClr val="23ED45"/>
    <a:srgbClr val="FF9933"/>
    <a:srgbClr val="EBA135"/>
    <a:srgbClr val="6699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97"/>
    <p:restoredTop sz="96029" autoAdjust="0"/>
  </p:normalViewPr>
  <p:slideViewPr>
    <p:cSldViewPr>
      <p:cViewPr>
        <p:scale>
          <a:sx n="90" d="100"/>
          <a:sy n="90" d="100"/>
        </p:scale>
        <p:origin x="-1344" y="-5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5C3342-97A7-492C-B1C6-D7F627FA2D95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6DC85E-3EEB-4A6F-88DF-CC68FD396A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302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DC85E-3EEB-4A6F-88DF-CC68FD396A9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194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7ED11-6BE9-4534-AA93-503C3927F6AC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264FD-F6CC-4E44-A842-5017312E7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225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7ED11-6BE9-4534-AA93-503C3927F6AC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264FD-F6CC-4E44-A842-5017312E7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849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7ED11-6BE9-4534-AA93-503C3927F6AC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264FD-F6CC-4E44-A842-5017312E7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778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7ED11-6BE9-4534-AA93-503C3927F6AC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264FD-F6CC-4E44-A842-5017312E7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271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7ED11-6BE9-4534-AA93-503C3927F6AC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264FD-F6CC-4E44-A842-5017312E7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462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7ED11-6BE9-4534-AA93-503C3927F6AC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264FD-F6CC-4E44-A842-5017312E7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90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7ED11-6BE9-4534-AA93-503C3927F6AC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264FD-F6CC-4E44-A842-5017312E7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331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7ED11-6BE9-4534-AA93-503C3927F6AC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264FD-F6CC-4E44-A842-5017312E7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422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7ED11-6BE9-4534-AA93-503C3927F6AC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264FD-F6CC-4E44-A842-5017312E7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126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7ED11-6BE9-4534-AA93-503C3927F6AC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264FD-F6CC-4E44-A842-5017312E7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009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7ED11-6BE9-4534-AA93-503C3927F6AC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264FD-F6CC-4E44-A842-5017312E7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210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B7ED11-6BE9-4534-AA93-503C3927F6AC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1264FD-F6CC-4E44-A842-5017312E7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273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130425"/>
            <a:ext cx="8839200" cy="1470025"/>
          </a:xfrm>
        </p:spPr>
        <p:txBody>
          <a:bodyPr>
            <a:noAutofit/>
          </a:bodyPr>
          <a:lstStyle/>
          <a:p>
            <a:r>
              <a:rPr lang="en-US" sz="4800" b="1" dirty="0"/>
              <a:t>Extended Range Forecast Experiment Verification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848600" cy="1752600"/>
          </a:xfrm>
        </p:spPr>
        <p:txBody>
          <a:bodyPr>
            <a:normAutofit/>
          </a:bodyPr>
          <a:lstStyle/>
          <a:p>
            <a:r>
              <a:rPr lang="en-US" sz="3600" dirty="0"/>
              <a:t>CONUS forecasts created </a:t>
            </a:r>
            <a:r>
              <a:rPr lang="en-US" sz="3600" dirty="0" smtClean="0"/>
              <a:t>21 </a:t>
            </a:r>
            <a:r>
              <a:rPr lang="en-US" sz="3600" dirty="0" smtClean="0"/>
              <a:t>March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6757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" y="1457"/>
            <a:ext cx="8482500" cy="6855081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2368" y="825863"/>
            <a:ext cx="2780562" cy="222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87633" y="2415365"/>
            <a:ext cx="827567" cy="353943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7030A0"/>
                </a:solidFill>
              </a:rPr>
              <a:t>URMA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85850" y="228600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8: TMAX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FB1B329-BFA8-814C-8F94-996394DC5A63}"/>
              </a:ext>
            </a:extLst>
          </p:cNvPr>
          <p:cNvSpPr/>
          <p:nvPr/>
        </p:nvSpPr>
        <p:spPr>
          <a:xfrm>
            <a:off x="6511446" y="4816366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1" y="3200400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4800600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24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8486104" cy="6857995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2368" y="825863"/>
            <a:ext cx="2780562" cy="222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87633" y="2415365"/>
            <a:ext cx="827567" cy="353943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7030A0"/>
                </a:solidFill>
              </a:rPr>
              <a:t>URMA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85850" y="228600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9: TMAX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4818280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FB1B329-BFA8-814C-8F94-996394DC5A63}"/>
              </a:ext>
            </a:extLst>
          </p:cNvPr>
          <p:cNvSpPr/>
          <p:nvPr/>
        </p:nvSpPr>
        <p:spPr>
          <a:xfrm>
            <a:off x="6511446" y="4816366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-1" y="3200400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3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" y="1457"/>
            <a:ext cx="8482498" cy="6855080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2368" y="825863"/>
            <a:ext cx="2780562" cy="222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87633" y="2415365"/>
            <a:ext cx="827567" cy="353943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7030A0"/>
                </a:solidFill>
              </a:rPr>
              <a:t>URMA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85850" y="228600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9: TMAX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4818280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FB1B329-BFA8-814C-8F94-996394DC5A63}"/>
              </a:ext>
            </a:extLst>
          </p:cNvPr>
          <p:cNvSpPr/>
          <p:nvPr/>
        </p:nvSpPr>
        <p:spPr>
          <a:xfrm>
            <a:off x="6511446" y="4816366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-1" y="3200400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15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" y="1457"/>
            <a:ext cx="8482498" cy="6855080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2367" y="825862"/>
            <a:ext cx="2780562" cy="222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87633" y="2415365"/>
            <a:ext cx="827567" cy="353943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7030A0"/>
                </a:solidFill>
              </a:rPr>
              <a:t>URMA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85850" y="228600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10: TMAX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4818280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FB1B329-BFA8-814C-8F94-996394DC5A63}"/>
              </a:ext>
            </a:extLst>
          </p:cNvPr>
          <p:cNvSpPr/>
          <p:nvPr/>
        </p:nvSpPr>
        <p:spPr>
          <a:xfrm>
            <a:off x="6511446" y="4816366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-1" y="3200400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6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" y="1457"/>
            <a:ext cx="8482498" cy="6855080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2367" y="825862"/>
            <a:ext cx="2780562" cy="222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87633" y="2415365"/>
            <a:ext cx="827567" cy="353943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7030A0"/>
                </a:solidFill>
              </a:rPr>
              <a:t>URMA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85850" y="228600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10: TMAX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4818280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FB1B329-BFA8-814C-8F94-996394DC5A63}"/>
              </a:ext>
            </a:extLst>
          </p:cNvPr>
          <p:cNvSpPr/>
          <p:nvPr/>
        </p:nvSpPr>
        <p:spPr>
          <a:xfrm>
            <a:off x="6511446" y="4816366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-1" y="3200400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34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275" y="2260937"/>
            <a:ext cx="50149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MAE</a:t>
            </a:r>
            <a:r>
              <a:rPr lang="en-US" sz="2000" b="1" baseline="-25000" dirty="0"/>
              <a:t>NBM</a:t>
            </a:r>
            <a:r>
              <a:rPr lang="en-US" sz="2000" b="1" dirty="0"/>
              <a:t> – MAE</a:t>
            </a:r>
            <a:r>
              <a:rPr lang="en-US" sz="2000" b="1" baseline="-25000" dirty="0"/>
              <a:t>FCSTRC </a:t>
            </a:r>
            <a:r>
              <a:rPr lang="en-US" sz="2000" dirty="0"/>
              <a:t>}    &gt; 0 is FCSTRC  </a:t>
            </a:r>
          </a:p>
          <a:p>
            <a:pPr algn="ctr"/>
            <a:r>
              <a:rPr lang="en-US" sz="2000" dirty="0"/>
              <a:t>                                            improvement </a:t>
            </a:r>
          </a:p>
          <a:p>
            <a:pPr algn="ctr"/>
            <a:r>
              <a:rPr lang="en-US" sz="2000" dirty="0"/>
              <a:t>                                      over NBM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29200" y="70545"/>
            <a:ext cx="112395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29200" y="2362200"/>
            <a:ext cx="112395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29200" y="4648200"/>
            <a:ext cx="112395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10</a:t>
            </a:r>
          </a:p>
        </p:txBody>
      </p:sp>
      <p:sp>
        <p:nvSpPr>
          <p:cNvPr id="7" name="Rectangle 6"/>
          <p:cNvSpPr/>
          <p:nvPr/>
        </p:nvSpPr>
        <p:spPr>
          <a:xfrm>
            <a:off x="28575" y="20598"/>
            <a:ext cx="47720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</a:rPr>
              <a:t>NBM vs FCSTR-C </a:t>
            </a:r>
          </a:p>
          <a:p>
            <a:pPr algn="ctr"/>
            <a:r>
              <a:rPr lang="en-US" sz="3200" b="1" dirty="0">
                <a:solidFill>
                  <a:srgbClr val="7030A0"/>
                </a:solidFill>
              </a:rPr>
              <a:t>Blend Comparison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AAD4C0D-B127-5246-89A8-299CED29DC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833"/>
            <a:ext cx="2788818" cy="68503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AAD4C0D-B127-5246-89A8-299CED29DC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4" t="96618" r="5516"/>
          <a:stretch/>
        </p:blipFill>
        <p:spPr>
          <a:xfrm>
            <a:off x="133350" y="3774358"/>
            <a:ext cx="6019800" cy="5690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2000" y="3527346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FCSTRC Worse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57600" y="3527346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FCSTRC Better</a:t>
            </a:r>
          </a:p>
        </p:txBody>
      </p:sp>
    </p:spTree>
    <p:extLst>
      <p:ext uri="{BB962C8B-B14F-4D97-AF65-F5344CB8AC3E}">
        <p14:creationId xmlns:p14="http://schemas.microsoft.com/office/powerpoint/2010/main" val="275902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" y="1123972"/>
            <a:ext cx="9135307" cy="46100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9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	</a:t>
            </a: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Day 8 			      Day 9 		            Day 10</a:t>
            </a:r>
          </a:p>
        </p:txBody>
      </p:sp>
    </p:spTree>
    <p:extLst>
      <p:ext uri="{BB962C8B-B14F-4D97-AF65-F5344CB8AC3E}">
        <p14:creationId xmlns:p14="http://schemas.microsoft.com/office/powerpoint/2010/main" val="192628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" y="1123972"/>
            <a:ext cx="9135307" cy="46100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9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	</a:t>
            </a: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Day 8 			      Day 9 		            Day 10</a:t>
            </a:r>
          </a:p>
        </p:txBody>
      </p:sp>
    </p:spTree>
    <p:extLst>
      <p:ext uri="{BB962C8B-B14F-4D97-AF65-F5344CB8AC3E}">
        <p14:creationId xmlns:p14="http://schemas.microsoft.com/office/powerpoint/2010/main" val="62830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019300"/>
            <a:ext cx="9144000" cy="2819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3075057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</a:rPr>
              <a:t>Minimum Temperature | TMIN</a:t>
            </a:r>
          </a:p>
        </p:txBody>
      </p:sp>
    </p:spTree>
    <p:extLst>
      <p:ext uri="{BB962C8B-B14F-4D97-AF65-F5344CB8AC3E}">
        <p14:creationId xmlns:p14="http://schemas.microsoft.com/office/powerpoint/2010/main" val="67363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" y="1457"/>
            <a:ext cx="8482501" cy="6855082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2367" y="825862"/>
            <a:ext cx="2780564" cy="222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87633" y="2415365"/>
            <a:ext cx="827567" cy="353943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7030A0"/>
                </a:solidFill>
              </a:rPr>
              <a:t>URMA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85850" y="228600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8: TMIN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4818280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FB1B329-BFA8-814C-8F94-996394DC5A63}"/>
              </a:ext>
            </a:extLst>
          </p:cNvPr>
          <p:cNvSpPr/>
          <p:nvPr/>
        </p:nvSpPr>
        <p:spPr>
          <a:xfrm>
            <a:off x="6511446" y="4816366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803" y="0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68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019300"/>
            <a:ext cx="9144000" cy="2819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3075057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</a:rPr>
              <a:t>500 mb Geopotential Height | 500Z</a:t>
            </a:r>
          </a:p>
        </p:txBody>
      </p:sp>
    </p:spTree>
    <p:extLst>
      <p:ext uri="{BB962C8B-B14F-4D97-AF65-F5344CB8AC3E}">
        <p14:creationId xmlns:p14="http://schemas.microsoft.com/office/powerpoint/2010/main" val="197240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" y="1457"/>
            <a:ext cx="8482500" cy="6855081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2367" y="825862"/>
            <a:ext cx="2780564" cy="222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87633" y="2415365"/>
            <a:ext cx="827567" cy="353943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7030A0"/>
                </a:solidFill>
              </a:rPr>
              <a:t>URMA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85850" y="228600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8: TMIN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4818280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FB1B329-BFA8-814C-8F94-996394DC5A63}"/>
              </a:ext>
            </a:extLst>
          </p:cNvPr>
          <p:cNvSpPr/>
          <p:nvPr/>
        </p:nvSpPr>
        <p:spPr>
          <a:xfrm>
            <a:off x="6511446" y="4816366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803" y="0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94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" y="1457"/>
            <a:ext cx="8482500" cy="6855081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2368" y="825863"/>
            <a:ext cx="2780562" cy="222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87633" y="2415365"/>
            <a:ext cx="827567" cy="353943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7030A0"/>
                </a:solidFill>
              </a:rPr>
              <a:t>URMA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85850" y="228600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9: TMIN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4818280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FB1B329-BFA8-814C-8F94-996394DC5A63}"/>
              </a:ext>
            </a:extLst>
          </p:cNvPr>
          <p:cNvSpPr/>
          <p:nvPr/>
        </p:nvSpPr>
        <p:spPr>
          <a:xfrm>
            <a:off x="6511446" y="4816366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803" y="0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22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" y="1457"/>
            <a:ext cx="8482500" cy="6855081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2368" y="825863"/>
            <a:ext cx="2780562" cy="222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87633" y="2415365"/>
            <a:ext cx="827567" cy="353943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7030A0"/>
                </a:solidFill>
              </a:rPr>
              <a:t>URMA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85850" y="228600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9: TMIN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4818280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FB1B329-BFA8-814C-8F94-996394DC5A63}"/>
              </a:ext>
            </a:extLst>
          </p:cNvPr>
          <p:cNvSpPr/>
          <p:nvPr/>
        </p:nvSpPr>
        <p:spPr>
          <a:xfrm>
            <a:off x="6511446" y="4816366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803" y="0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16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" y="1457"/>
            <a:ext cx="8482498" cy="6855081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2368" y="825863"/>
            <a:ext cx="2780562" cy="222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87633" y="2415365"/>
            <a:ext cx="827567" cy="353943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7030A0"/>
                </a:solidFill>
              </a:rPr>
              <a:t>URMA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85850" y="228600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10: TMIN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4818280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FB1B329-BFA8-814C-8F94-996394DC5A63}"/>
              </a:ext>
            </a:extLst>
          </p:cNvPr>
          <p:cNvSpPr/>
          <p:nvPr/>
        </p:nvSpPr>
        <p:spPr>
          <a:xfrm>
            <a:off x="6511446" y="4816366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803" y="0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69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" y="1457"/>
            <a:ext cx="8482498" cy="6855080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2368" y="825863"/>
            <a:ext cx="2780562" cy="222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87633" y="2415365"/>
            <a:ext cx="827567" cy="353943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7030A0"/>
                </a:solidFill>
              </a:rPr>
              <a:t>URMA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85850" y="228600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10: TMIN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4818280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FB1B329-BFA8-814C-8F94-996394DC5A63}"/>
              </a:ext>
            </a:extLst>
          </p:cNvPr>
          <p:cNvSpPr/>
          <p:nvPr/>
        </p:nvSpPr>
        <p:spPr>
          <a:xfrm>
            <a:off x="6511446" y="4816366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803" y="0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14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29200" y="70545"/>
            <a:ext cx="112395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29200" y="2362200"/>
            <a:ext cx="112395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29200" y="4648200"/>
            <a:ext cx="112395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10</a:t>
            </a:r>
          </a:p>
        </p:txBody>
      </p:sp>
      <p:sp>
        <p:nvSpPr>
          <p:cNvPr id="7" name="Rectangle 6"/>
          <p:cNvSpPr/>
          <p:nvPr/>
        </p:nvSpPr>
        <p:spPr>
          <a:xfrm>
            <a:off x="28575" y="20598"/>
            <a:ext cx="47720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</a:rPr>
              <a:t>NBM vs FCSTR-C </a:t>
            </a:r>
          </a:p>
          <a:p>
            <a:pPr algn="ctr"/>
            <a:r>
              <a:rPr lang="en-US" sz="3200" b="1" dirty="0">
                <a:solidFill>
                  <a:srgbClr val="7030A0"/>
                </a:solidFill>
              </a:rPr>
              <a:t>Blend Comparison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AAD4C0D-B127-5246-89A8-299CED29DC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834"/>
            <a:ext cx="2788817" cy="68503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275" y="2260937"/>
            <a:ext cx="50149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MAE</a:t>
            </a:r>
            <a:r>
              <a:rPr lang="en-US" sz="2000" b="1" baseline="-25000" dirty="0"/>
              <a:t>NBM</a:t>
            </a:r>
            <a:r>
              <a:rPr lang="en-US" sz="2000" b="1" dirty="0"/>
              <a:t> – MAE</a:t>
            </a:r>
            <a:r>
              <a:rPr lang="en-US" sz="2000" b="1" baseline="-25000" dirty="0"/>
              <a:t>FCSTRC </a:t>
            </a:r>
            <a:r>
              <a:rPr lang="en-US" sz="2000" dirty="0"/>
              <a:t>}    &gt; 0 is FCSTRC  </a:t>
            </a:r>
          </a:p>
          <a:p>
            <a:pPr algn="ctr"/>
            <a:r>
              <a:rPr lang="en-US" sz="2000" dirty="0"/>
              <a:t>                                            improvement </a:t>
            </a:r>
          </a:p>
          <a:p>
            <a:pPr algn="ctr"/>
            <a:r>
              <a:rPr lang="en-US" sz="2000" dirty="0"/>
              <a:t>                                      over NBM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AAD4C0D-B127-5246-89A8-299CED29DC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0" t="96339" r="6288"/>
          <a:stretch/>
        </p:blipFill>
        <p:spPr>
          <a:xfrm>
            <a:off x="0" y="3705225"/>
            <a:ext cx="6153150" cy="6384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2000" y="3527346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FCSTRC Worse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57600" y="3527346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FCSTRC Better</a:t>
            </a:r>
          </a:p>
        </p:txBody>
      </p:sp>
    </p:spTree>
    <p:extLst>
      <p:ext uri="{BB962C8B-B14F-4D97-AF65-F5344CB8AC3E}">
        <p14:creationId xmlns:p14="http://schemas.microsoft.com/office/powerpoint/2010/main" val="383845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" y="1123972"/>
            <a:ext cx="9135307" cy="46100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9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	</a:t>
            </a: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Day 8 			      Day 9 		            Day 10</a:t>
            </a:r>
          </a:p>
        </p:txBody>
      </p:sp>
    </p:spTree>
    <p:extLst>
      <p:ext uri="{BB962C8B-B14F-4D97-AF65-F5344CB8AC3E}">
        <p14:creationId xmlns:p14="http://schemas.microsoft.com/office/powerpoint/2010/main" val="47442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" y="1123972"/>
            <a:ext cx="9135307" cy="46100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9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	</a:t>
            </a: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Day 8 			      Day 9 		            Day 10</a:t>
            </a:r>
          </a:p>
        </p:txBody>
      </p:sp>
    </p:spTree>
    <p:extLst>
      <p:ext uri="{BB962C8B-B14F-4D97-AF65-F5344CB8AC3E}">
        <p14:creationId xmlns:p14="http://schemas.microsoft.com/office/powerpoint/2010/main" val="407685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019300"/>
            <a:ext cx="9144000" cy="2819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3075057"/>
            <a:ext cx="914400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00" b="1" dirty="0">
                <a:solidFill>
                  <a:srgbClr val="7030A0"/>
                </a:solidFill>
              </a:rPr>
              <a:t>Accumulated Precipitation | APCP</a:t>
            </a:r>
          </a:p>
        </p:txBody>
      </p:sp>
    </p:spTree>
    <p:extLst>
      <p:ext uri="{BB962C8B-B14F-4D97-AF65-F5344CB8AC3E}">
        <p14:creationId xmlns:p14="http://schemas.microsoft.com/office/powerpoint/2010/main" val="54665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02" y="1457"/>
            <a:ext cx="8482501" cy="6855082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3918" y="896754"/>
            <a:ext cx="2820020" cy="225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55278" y="2567679"/>
            <a:ext cx="904224" cy="338554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STAGE 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67130" y="208463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8: APCP</a:t>
            </a:r>
          </a:p>
        </p:txBody>
      </p:sp>
      <p:sp>
        <p:nvSpPr>
          <p:cNvPr id="6" name="Rectangle 5"/>
          <p:cNvSpPr/>
          <p:nvPr/>
        </p:nvSpPr>
        <p:spPr>
          <a:xfrm>
            <a:off x="6487633" y="4815230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4818280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803" y="0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4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"/>
            <a:ext cx="5486389" cy="699514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0"/>
            <a:ext cx="3276600" cy="33316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2000" b="1" dirty="0">
                <a:solidFill>
                  <a:srgbClr val="7030A0"/>
                </a:solidFill>
              </a:rPr>
              <a:t>Day 8: Valid </a:t>
            </a:r>
            <a:r>
              <a:rPr lang="en-US" sz="2000" b="1" dirty="0" smtClean="0">
                <a:solidFill>
                  <a:srgbClr val="7030A0"/>
                </a:solidFill>
              </a:rPr>
              <a:t>2019-03-29 </a:t>
            </a:r>
            <a:r>
              <a:rPr lang="en-US" sz="2000" b="1" dirty="0">
                <a:solidFill>
                  <a:srgbClr val="7030A0"/>
                </a:solidFill>
              </a:rPr>
              <a:t>12Z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954" y="1989048"/>
            <a:ext cx="3576640" cy="304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6553200" y="4157246"/>
            <a:ext cx="25907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REFCST2: 0% / 0% / 0%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810000" y="6519446"/>
            <a:ext cx="2568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ECENS: 0% / 0% / 0%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477001" y="6519446"/>
            <a:ext cx="25907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CMCE: 0% / 0% / 0%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886199" y="4176702"/>
            <a:ext cx="2568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GEFS: 0% / 0% / 0%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1989048"/>
            <a:ext cx="3657599" cy="289226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705600" y="1841608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GFS</a:t>
            </a:r>
            <a:r>
              <a:rPr lang="en-US" sz="1600" b="1" dirty="0" smtClean="0">
                <a:solidFill>
                  <a:srgbClr val="7030A0"/>
                </a:solidFill>
              </a:rPr>
              <a:t>: 0% </a:t>
            </a:r>
            <a:r>
              <a:rPr lang="en-US" sz="1600" b="1" dirty="0">
                <a:solidFill>
                  <a:srgbClr val="7030A0"/>
                </a:solidFill>
              </a:rPr>
              <a:t>/ </a:t>
            </a:r>
            <a:r>
              <a:rPr lang="en-US" sz="1600" b="1" dirty="0" smtClean="0">
                <a:solidFill>
                  <a:srgbClr val="7030A0"/>
                </a:solidFill>
              </a:rPr>
              <a:t>60</a:t>
            </a:r>
            <a:r>
              <a:rPr lang="en-US" sz="1600" b="1" dirty="0" smtClean="0">
                <a:solidFill>
                  <a:srgbClr val="7030A0"/>
                </a:solidFill>
              </a:rPr>
              <a:t>% </a:t>
            </a:r>
            <a:r>
              <a:rPr lang="en-US" sz="1600" b="1" dirty="0" smtClean="0">
                <a:solidFill>
                  <a:srgbClr val="7030A0"/>
                </a:solidFill>
              </a:rPr>
              <a:t>/ 35%</a:t>
            </a:r>
            <a:endParaRPr lang="en-US" sz="1600" b="1" dirty="0">
              <a:solidFill>
                <a:srgbClr val="7030A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9C22F7F-D41E-2049-BBBD-1702D0AB5B6C}"/>
              </a:ext>
            </a:extLst>
          </p:cNvPr>
          <p:cNvSpPr txBox="1"/>
          <p:nvPr/>
        </p:nvSpPr>
        <p:spPr>
          <a:xfrm>
            <a:off x="3792628" y="1854021"/>
            <a:ext cx="2568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FV3: 0% / 0% / 0%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84274" y="643103"/>
            <a:ext cx="2289048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solidFill>
                  <a:srgbClr val="7030A0"/>
                </a:solidFill>
              </a:rPr>
              <a:t>FCSTR Blend Weights (%)</a:t>
            </a:r>
          </a:p>
          <a:p>
            <a:pPr algn="ctr"/>
            <a:r>
              <a:rPr lang="en-US" sz="1600" dirty="0">
                <a:solidFill>
                  <a:srgbClr val="7030A0"/>
                </a:solidFill>
              </a:rPr>
              <a:t>TMAX / TMIN / QPF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04935" y="6394281"/>
            <a:ext cx="2568387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EC CTRL: </a:t>
            </a:r>
            <a:r>
              <a:rPr lang="en-US" sz="1600" b="1" dirty="0" smtClean="0">
                <a:solidFill>
                  <a:srgbClr val="7030A0"/>
                </a:solidFill>
              </a:rPr>
              <a:t>0% </a:t>
            </a:r>
            <a:r>
              <a:rPr lang="en-US" sz="1600" b="1" dirty="0">
                <a:solidFill>
                  <a:srgbClr val="7030A0"/>
                </a:solidFill>
              </a:rPr>
              <a:t>/ </a:t>
            </a:r>
            <a:r>
              <a:rPr lang="en-US" sz="1600" b="1" dirty="0" smtClean="0">
                <a:solidFill>
                  <a:srgbClr val="7030A0"/>
                </a:solidFill>
              </a:rPr>
              <a:t>0% / 0%</a:t>
            </a:r>
            <a:endParaRPr lang="en-US" sz="1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14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" y="1863"/>
            <a:ext cx="8473282" cy="6854268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3918" y="896754"/>
            <a:ext cx="2820020" cy="225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55278" y="2567679"/>
            <a:ext cx="904224" cy="338554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STAGE 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67130" y="208463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8: APCP</a:t>
            </a:r>
          </a:p>
        </p:txBody>
      </p:sp>
      <p:sp>
        <p:nvSpPr>
          <p:cNvPr id="9" name="Rectangle 8"/>
          <p:cNvSpPr/>
          <p:nvPr/>
        </p:nvSpPr>
        <p:spPr>
          <a:xfrm>
            <a:off x="6487633" y="4815230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4818280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03" y="0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08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" y="1457"/>
            <a:ext cx="8482500" cy="6855081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3919" y="896754"/>
            <a:ext cx="2820019" cy="225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55278" y="2567679"/>
            <a:ext cx="904224" cy="338554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STAGE 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67130" y="208463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9: APCP</a:t>
            </a:r>
          </a:p>
        </p:txBody>
      </p:sp>
      <p:sp>
        <p:nvSpPr>
          <p:cNvPr id="9" name="Rectangle 8"/>
          <p:cNvSpPr/>
          <p:nvPr/>
        </p:nvSpPr>
        <p:spPr>
          <a:xfrm>
            <a:off x="6487633" y="4815230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4818280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03" y="0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9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" y="1863"/>
            <a:ext cx="8473282" cy="6854268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3919" y="896754"/>
            <a:ext cx="2820019" cy="225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55278" y="2567679"/>
            <a:ext cx="904224" cy="338554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STAGE 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67130" y="208463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9: APCP</a:t>
            </a:r>
          </a:p>
        </p:txBody>
      </p:sp>
      <p:sp>
        <p:nvSpPr>
          <p:cNvPr id="9" name="Rectangle 8"/>
          <p:cNvSpPr/>
          <p:nvPr/>
        </p:nvSpPr>
        <p:spPr>
          <a:xfrm>
            <a:off x="6487633" y="4815230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4818280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03" y="0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42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" y="1457"/>
            <a:ext cx="8482500" cy="6855081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3918" y="896754"/>
            <a:ext cx="2820019" cy="225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55278" y="2567679"/>
            <a:ext cx="904224" cy="338554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STAGE 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67130" y="208463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10: APCP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4EFF880-0093-D440-ABE0-D3A3F1C3C171}"/>
              </a:ext>
            </a:extLst>
          </p:cNvPr>
          <p:cNvSpPr/>
          <p:nvPr/>
        </p:nvSpPr>
        <p:spPr>
          <a:xfrm>
            <a:off x="2133600" y="4815230"/>
            <a:ext cx="2057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487633" y="4815230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4818280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803" y="0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47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" y="1863"/>
            <a:ext cx="8473281" cy="6854267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3918" y="896754"/>
            <a:ext cx="2820019" cy="225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55278" y="2567679"/>
            <a:ext cx="904224" cy="338554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STAGE 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67130" y="208463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10: APCP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4E1019C-FB6F-B84A-B5D0-C2948CB1C2D3}"/>
              </a:ext>
            </a:extLst>
          </p:cNvPr>
          <p:cNvSpPr/>
          <p:nvPr/>
        </p:nvSpPr>
        <p:spPr>
          <a:xfrm>
            <a:off x="2133600" y="4815230"/>
            <a:ext cx="2057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487633" y="4815230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4818280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803" y="0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8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275" y="1097816"/>
            <a:ext cx="50149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MAE</a:t>
            </a:r>
            <a:r>
              <a:rPr lang="en-US" sz="2000" b="1" baseline="-25000" dirty="0"/>
              <a:t>NBM</a:t>
            </a:r>
            <a:r>
              <a:rPr lang="en-US" sz="2000" b="1" dirty="0"/>
              <a:t> – MAE</a:t>
            </a:r>
            <a:r>
              <a:rPr lang="en-US" sz="2000" b="1" baseline="-25000" dirty="0"/>
              <a:t>FCSTRC </a:t>
            </a:r>
            <a:r>
              <a:rPr lang="en-US" sz="2000" dirty="0"/>
              <a:t>}    &gt; 0 is FCSTRC  </a:t>
            </a:r>
          </a:p>
          <a:p>
            <a:pPr algn="ctr"/>
            <a:r>
              <a:rPr lang="en-US" sz="2000" dirty="0"/>
              <a:t>                                            improvement </a:t>
            </a:r>
          </a:p>
          <a:p>
            <a:pPr algn="ctr"/>
            <a:r>
              <a:rPr lang="en-US" sz="2000" dirty="0"/>
              <a:t>                                      over NBM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43400" y="70545"/>
            <a:ext cx="112395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43400" y="3177997"/>
            <a:ext cx="112395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9</a:t>
            </a:r>
          </a:p>
        </p:txBody>
      </p:sp>
      <p:sp>
        <p:nvSpPr>
          <p:cNvPr id="7" name="Rectangle 6"/>
          <p:cNvSpPr/>
          <p:nvPr/>
        </p:nvSpPr>
        <p:spPr>
          <a:xfrm>
            <a:off x="28575" y="20598"/>
            <a:ext cx="47720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</a:rPr>
              <a:t>NBM vs FCSTR-C </a:t>
            </a:r>
          </a:p>
          <a:p>
            <a:pPr algn="ctr"/>
            <a:r>
              <a:rPr lang="en-US" sz="3200" b="1" dirty="0">
                <a:solidFill>
                  <a:srgbClr val="7030A0"/>
                </a:solidFill>
              </a:rPr>
              <a:t>Blend Comparison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AAD4C0D-B127-5246-89A8-299CED29DC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-1583"/>
            <a:ext cx="3644896" cy="60379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AAD4C0D-B127-5246-89A8-299CED29DC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8" t="94247" r="5635"/>
          <a:stretch/>
        </p:blipFill>
        <p:spPr>
          <a:xfrm>
            <a:off x="0" y="4567853"/>
            <a:ext cx="5638800" cy="61374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0525" y="4336018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FCSTRC Worse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86125" y="4336018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FCSTRC Better</a:t>
            </a:r>
          </a:p>
        </p:txBody>
      </p:sp>
    </p:spTree>
    <p:extLst>
      <p:ext uri="{BB962C8B-B14F-4D97-AF65-F5344CB8AC3E}">
        <p14:creationId xmlns:p14="http://schemas.microsoft.com/office/powerpoint/2010/main" val="95918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" y="1123972"/>
            <a:ext cx="9135307" cy="46100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9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	</a:t>
            </a: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Day 8 			      Day 9 		            Day 10</a:t>
            </a:r>
          </a:p>
        </p:txBody>
      </p:sp>
    </p:spTree>
    <p:extLst>
      <p:ext uri="{BB962C8B-B14F-4D97-AF65-F5344CB8AC3E}">
        <p14:creationId xmlns:p14="http://schemas.microsoft.com/office/powerpoint/2010/main" val="188316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" y="1123972"/>
            <a:ext cx="9135307" cy="46100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9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	</a:t>
            </a: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Day 8 			      Day 9 		            Day 10</a:t>
            </a:r>
          </a:p>
        </p:txBody>
      </p:sp>
    </p:spTree>
    <p:extLst>
      <p:ext uri="{BB962C8B-B14F-4D97-AF65-F5344CB8AC3E}">
        <p14:creationId xmlns:p14="http://schemas.microsoft.com/office/powerpoint/2010/main" val="169427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" y="1123972"/>
            <a:ext cx="9135305" cy="46100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9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	</a:t>
            </a: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Day 8 			      Day 9 		            Day 10</a:t>
            </a:r>
          </a:p>
        </p:txBody>
      </p:sp>
    </p:spTree>
    <p:extLst>
      <p:ext uri="{BB962C8B-B14F-4D97-AF65-F5344CB8AC3E}">
        <p14:creationId xmlns:p14="http://schemas.microsoft.com/office/powerpoint/2010/main" val="248453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019300"/>
            <a:ext cx="9144000" cy="2819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3075057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7030A0"/>
                </a:solidFill>
              </a:rPr>
              <a:t>Day 8–10 Hazards</a:t>
            </a:r>
          </a:p>
        </p:txBody>
      </p:sp>
    </p:spTree>
    <p:extLst>
      <p:ext uri="{BB962C8B-B14F-4D97-AF65-F5344CB8AC3E}">
        <p14:creationId xmlns:p14="http://schemas.microsoft.com/office/powerpoint/2010/main" val="142068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"/>
            <a:ext cx="5486389" cy="699514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0"/>
            <a:ext cx="3276600" cy="33316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2000" b="1" dirty="0">
                <a:solidFill>
                  <a:srgbClr val="7030A0"/>
                </a:solidFill>
              </a:rPr>
              <a:t>Day 9: Valid </a:t>
            </a:r>
            <a:r>
              <a:rPr lang="en-US" sz="2000" b="1" dirty="0" smtClean="0">
                <a:solidFill>
                  <a:srgbClr val="7030A0"/>
                </a:solidFill>
              </a:rPr>
              <a:t>2019-03-30 </a:t>
            </a:r>
            <a:r>
              <a:rPr lang="en-US" sz="2000" b="1" dirty="0">
                <a:solidFill>
                  <a:srgbClr val="7030A0"/>
                </a:solidFill>
              </a:rPr>
              <a:t>12Z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954" y="1989048"/>
            <a:ext cx="3576640" cy="304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6553200" y="4157246"/>
            <a:ext cx="25907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REFCST2: 0% / 0% / 0%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810000" y="6519446"/>
            <a:ext cx="2568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ECENS: 0% / 0% / 0%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477001" y="6519446"/>
            <a:ext cx="25907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CMCE: 0% / 0% / 0%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886199" y="4176702"/>
            <a:ext cx="2568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GEFS: 0% / 0% / 0%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1989048"/>
            <a:ext cx="3657599" cy="289226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84274" y="643103"/>
            <a:ext cx="2289048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solidFill>
                  <a:srgbClr val="7030A0"/>
                </a:solidFill>
              </a:rPr>
              <a:t>FCSTR Blend Weights (%)</a:t>
            </a:r>
          </a:p>
          <a:p>
            <a:pPr algn="ctr"/>
            <a:r>
              <a:rPr lang="en-US" sz="1600" dirty="0">
                <a:solidFill>
                  <a:srgbClr val="7030A0"/>
                </a:solidFill>
              </a:rPr>
              <a:t>TMAX / TMIN / QPF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9C22F7F-D41E-2049-BBBD-1702D0AB5B6C}"/>
              </a:ext>
            </a:extLst>
          </p:cNvPr>
          <p:cNvSpPr txBox="1"/>
          <p:nvPr/>
        </p:nvSpPr>
        <p:spPr>
          <a:xfrm>
            <a:off x="3792628" y="1854021"/>
            <a:ext cx="2568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FV3: 0% / 0% / 0%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4935" y="6394281"/>
            <a:ext cx="2568387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EC CTRL: </a:t>
            </a:r>
            <a:r>
              <a:rPr lang="en-US" sz="1600" b="1" dirty="0" smtClean="0">
                <a:solidFill>
                  <a:srgbClr val="7030A0"/>
                </a:solidFill>
              </a:rPr>
              <a:t>0% </a:t>
            </a:r>
            <a:r>
              <a:rPr lang="en-US" sz="1600" b="1" dirty="0">
                <a:solidFill>
                  <a:srgbClr val="7030A0"/>
                </a:solidFill>
              </a:rPr>
              <a:t>/ </a:t>
            </a:r>
            <a:r>
              <a:rPr lang="en-US" sz="1600" b="1" dirty="0" smtClean="0">
                <a:solidFill>
                  <a:srgbClr val="7030A0"/>
                </a:solidFill>
              </a:rPr>
              <a:t>0% </a:t>
            </a:r>
            <a:r>
              <a:rPr lang="en-US" sz="1600" b="1" dirty="0">
                <a:solidFill>
                  <a:srgbClr val="7030A0"/>
                </a:solidFill>
              </a:rPr>
              <a:t>/ </a:t>
            </a:r>
            <a:r>
              <a:rPr lang="en-US" sz="1600" b="1" dirty="0" smtClean="0">
                <a:solidFill>
                  <a:srgbClr val="7030A0"/>
                </a:solidFill>
              </a:rPr>
              <a:t>0%</a:t>
            </a:r>
            <a:endParaRPr lang="en-US" sz="1600" b="1" dirty="0">
              <a:solidFill>
                <a:srgbClr val="7030A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05600" y="1841608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GFS</a:t>
            </a:r>
            <a:r>
              <a:rPr lang="en-US" sz="1600" b="1" dirty="0" smtClean="0">
                <a:solidFill>
                  <a:srgbClr val="7030A0"/>
                </a:solidFill>
              </a:rPr>
              <a:t>: 0% </a:t>
            </a:r>
            <a:r>
              <a:rPr lang="en-US" sz="1600" b="1" dirty="0">
                <a:solidFill>
                  <a:srgbClr val="7030A0"/>
                </a:solidFill>
              </a:rPr>
              <a:t>/ </a:t>
            </a:r>
            <a:r>
              <a:rPr lang="en-US" sz="1600" b="1" dirty="0" smtClean="0">
                <a:solidFill>
                  <a:srgbClr val="7030A0"/>
                </a:solidFill>
              </a:rPr>
              <a:t>60</a:t>
            </a:r>
            <a:r>
              <a:rPr lang="en-US" sz="1600" b="1" dirty="0" smtClean="0">
                <a:solidFill>
                  <a:srgbClr val="7030A0"/>
                </a:solidFill>
              </a:rPr>
              <a:t>% </a:t>
            </a:r>
            <a:r>
              <a:rPr lang="en-US" sz="1600" b="1" dirty="0" smtClean="0">
                <a:solidFill>
                  <a:srgbClr val="7030A0"/>
                </a:solidFill>
              </a:rPr>
              <a:t>/ 35%</a:t>
            </a:r>
            <a:endParaRPr lang="en-US" sz="1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03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7" y="76200"/>
            <a:ext cx="6072730" cy="6781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15000" y="457200"/>
            <a:ext cx="3429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</a:rPr>
              <a:t>Day 8–10 </a:t>
            </a:r>
            <a:r>
              <a:rPr lang="en-US" sz="2800" b="1" dirty="0" smtClean="0">
                <a:solidFill>
                  <a:srgbClr val="7030A0"/>
                </a:solidFill>
              </a:rPr>
              <a:t>Hazards: Hazard #1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5000" y="3886200"/>
            <a:ext cx="3276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Days </a:t>
            </a:r>
            <a:r>
              <a:rPr lang="en-US" sz="3200" b="1" dirty="0" smtClean="0"/>
              <a:t>8-10</a:t>
            </a:r>
            <a:endParaRPr lang="en-US" sz="3200" b="1" dirty="0" smtClean="0"/>
          </a:p>
          <a:p>
            <a:pPr algn="ctr"/>
            <a:r>
              <a:rPr lang="en-US" sz="2400" dirty="0" smtClean="0"/>
              <a:t>Chance for avalanches from heavy, wet snow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248400" y="2076271"/>
            <a:ext cx="2362200" cy="83099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LSRs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   • </a:t>
            </a:r>
            <a:r>
              <a:rPr lang="en-US" sz="2400" b="1" dirty="0" smtClean="0">
                <a:solidFill>
                  <a:srgbClr val="FF0000"/>
                </a:solidFill>
              </a:rPr>
              <a:t>Avalanche</a:t>
            </a:r>
            <a:endParaRPr lang="en-US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44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77" y="76200"/>
            <a:ext cx="5992091" cy="6781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15000" y="457200"/>
            <a:ext cx="3429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</a:rPr>
              <a:t>Day 8–10 </a:t>
            </a:r>
            <a:r>
              <a:rPr lang="en-US" sz="2800" b="1" dirty="0" smtClean="0">
                <a:solidFill>
                  <a:srgbClr val="7030A0"/>
                </a:solidFill>
              </a:rPr>
              <a:t>Hazards: Hazard #2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5000" y="3886200"/>
            <a:ext cx="3276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Days </a:t>
            </a:r>
            <a:r>
              <a:rPr lang="en-US" sz="3200" b="1" dirty="0" smtClean="0"/>
              <a:t>8-10</a:t>
            </a:r>
            <a:endParaRPr lang="en-US" sz="3200" b="1" dirty="0" smtClean="0"/>
          </a:p>
          <a:p>
            <a:pPr algn="ctr"/>
            <a:r>
              <a:rPr lang="en-US" sz="2400" dirty="0" smtClean="0"/>
              <a:t>Chance </a:t>
            </a:r>
            <a:r>
              <a:rPr lang="en-US" sz="2400" dirty="0" smtClean="0"/>
              <a:t>for </a:t>
            </a:r>
            <a:r>
              <a:rPr lang="en-US" sz="2400" dirty="0" smtClean="0"/>
              <a:t>flooding and flash flooding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248400" y="2076271"/>
            <a:ext cx="2362200" cy="120032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LSRs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   • FLOOD</a:t>
            </a:r>
          </a:p>
          <a:p>
            <a:r>
              <a:rPr lang="en-US" sz="2400" b="1" dirty="0" smtClean="0">
                <a:solidFill>
                  <a:srgbClr val="0000FF"/>
                </a:solidFill>
              </a:rPr>
              <a:t>   • FLASH </a:t>
            </a:r>
            <a:r>
              <a:rPr lang="en-US" sz="2400" b="1" dirty="0" smtClean="0">
                <a:solidFill>
                  <a:srgbClr val="0000FF"/>
                </a:solidFill>
              </a:rPr>
              <a:t>FLOOD</a:t>
            </a:r>
            <a:endParaRPr lang="en-US" sz="2400" b="1" dirty="0">
              <a:solidFill>
                <a:srgbClr val="0000FF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4343400" y="3467100"/>
            <a:ext cx="1752600" cy="8001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915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2" y="76200"/>
            <a:ext cx="6331528" cy="67818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15000" y="457200"/>
            <a:ext cx="3429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</a:rPr>
              <a:t>Day 8–10 </a:t>
            </a:r>
            <a:r>
              <a:rPr lang="en-US" sz="2800" b="1" dirty="0" smtClean="0">
                <a:solidFill>
                  <a:srgbClr val="7030A0"/>
                </a:solidFill>
              </a:rPr>
              <a:t>Hazards: Hazard #3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5000" y="4114800"/>
            <a:ext cx="335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Day </a:t>
            </a:r>
            <a:r>
              <a:rPr lang="en-US" sz="3200" b="1" dirty="0" smtClean="0">
                <a:solidFill>
                  <a:srgbClr val="FF0000"/>
                </a:solidFill>
              </a:rPr>
              <a:t>8 (or 9 or 10)</a:t>
            </a:r>
            <a:endParaRPr lang="en-US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Chance for </a:t>
            </a:r>
            <a:r>
              <a:rPr lang="en-US" sz="2400" dirty="0" smtClean="0">
                <a:solidFill>
                  <a:srgbClr val="FF0000"/>
                </a:solidFill>
              </a:rPr>
              <a:t>isolated </a:t>
            </a:r>
            <a:r>
              <a:rPr lang="en-US" sz="2400" dirty="0" smtClean="0">
                <a:solidFill>
                  <a:srgbClr val="FF0000"/>
                </a:solidFill>
              </a:rPr>
              <a:t>severe </a:t>
            </a:r>
            <a:r>
              <a:rPr lang="en-US" sz="2400" dirty="0" smtClean="0">
                <a:solidFill>
                  <a:srgbClr val="FF0000"/>
                </a:solidFill>
              </a:rPr>
              <a:t>weather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48400" y="1935540"/>
            <a:ext cx="2362200" cy="156966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SPC Reports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          • TOR</a:t>
            </a:r>
          </a:p>
          <a:p>
            <a:r>
              <a:rPr lang="en-US" sz="2400" b="1" dirty="0" smtClean="0">
                <a:solidFill>
                  <a:srgbClr val="0000FF"/>
                </a:solidFill>
              </a:rPr>
              <a:t>          • WIND</a:t>
            </a:r>
            <a:endParaRPr lang="en-US" sz="2400" b="1" dirty="0">
              <a:solidFill>
                <a:srgbClr val="0000FF"/>
              </a:solidFill>
            </a:endParaRPr>
          </a:p>
          <a:p>
            <a:r>
              <a:rPr lang="en-US" sz="2400" b="1" dirty="0" smtClean="0">
                <a:solidFill>
                  <a:srgbClr val="008000"/>
                </a:solidFill>
              </a:rPr>
              <a:t>          • HAIL</a:t>
            </a:r>
            <a:endParaRPr lang="en-US" sz="2400" b="1" dirty="0">
              <a:solidFill>
                <a:srgbClr val="008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3235036" y="4776519"/>
            <a:ext cx="2403764" cy="100281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631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"/>
            <a:ext cx="5486389" cy="699514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0"/>
            <a:ext cx="3276600" cy="33316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2000" b="1" dirty="0">
                <a:solidFill>
                  <a:srgbClr val="7030A0"/>
                </a:solidFill>
              </a:rPr>
              <a:t>Day 10: Valid </a:t>
            </a:r>
            <a:r>
              <a:rPr lang="en-US" sz="2000" b="1" dirty="0" smtClean="0">
                <a:solidFill>
                  <a:srgbClr val="7030A0"/>
                </a:solidFill>
              </a:rPr>
              <a:t>2019-03-31 </a:t>
            </a:r>
            <a:r>
              <a:rPr lang="en-US" sz="2000" b="1" dirty="0">
                <a:solidFill>
                  <a:srgbClr val="7030A0"/>
                </a:solidFill>
              </a:rPr>
              <a:t>12Z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954" y="1989048"/>
            <a:ext cx="3576640" cy="304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6553200" y="4157246"/>
            <a:ext cx="25907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REFCST2: 0% / 0% / 0%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810000" y="6519446"/>
            <a:ext cx="2568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ECENS: 0% / 0% / 0%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477001" y="6519446"/>
            <a:ext cx="25907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CMCE: 0% / 0% / 0%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886199" y="4176702"/>
            <a:ext cx="2568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GEFS: 0% / 0% / 0%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1989048"/>
            <a:ext cx="3657599" cy="289226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84274" y="643103"/>
            <a:ext cx="2289048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solidFill>
                  <a:srgbClr val="7030A0"/>
                </a:solidFill>
              </a:rPr>
              <a:t>FCSTR Blend Weights (%)</a:t>
            </a:r>
          </a:p>
          <a:p>
            <a:pPr algn="ctr"/>
            <a:r>
              <a:rPr lang="en-US" sz="1600" dirty="0">
                <a:solidFill>
                  <a:srgbClr val="7030A0"/>
                </a:solidFill>
              </a:rPr>
              <a:t>TMAX / TMIN / QPF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9C22F7F-D41E-2049-BBBD-1702D0AB5B6C}"/>
              </a:ext>
            </a:extLst>
          </p:cNvPr>
          <p:cNvSpPr txBox="1"/>
          <p:nvPr/>
        </p:nvSpPr>
        <p:spPr>
          <a:xfrm>
            <a:off x="3792628" y="1854021"/>
            <a:ext cx="2568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FV3: 0% / 0% / 0%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4935" y="6394281"/>
            <a:ext cx="2568387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EC CTRL: </a:t>
            </a:r>
            <a:r>
              <a:rPr lang="en-US" sz="1600" b="1" dirty="0" smtClean="0">
                <a:solidFill>
                  <a:srgbClr val="7030A0"/>
                </a:solidFill>
              </a:rPr>
              <a:t>0% </a:t>
            </a:r>
            <a:r>
              <a:rPr lang="en-US" sz="1600" b="1" dirty="0">
                <a:solidFill>
                  <a:srgbClr val="7030A0"/>
                </a:solidFill>
              </a:rPr>
              <a:t>/ </a:t>
            </a:r>
            <a:r>
              <a:rPr lang="en-US" sz="1600" b="1" dirty="0" smtClean="0">
                <a:solidFill>
                  <a:srgbClr val="7030A0"/>
                </a:solidFill>
              </a:rPr>
              <a:t>0% </a:t>
            </a:r>
            <a:r>
              <a:rPr lang="en-US" sz="1600" b="1" dirty="0">
                <a:solidFill>
                  <a:srgbClr val="7030A0"/>
                </a:solidFill>
              </a:rPr>
              <a:t>/ </a:t>
            </a:r>
            <a:r>
              <a:rPr lang="en-US" sz="1600" b="1" dirty="0" smtClean="0">
                <a:solidFill>
                  <a:srgbClr val="7030A0"/>
                </a:solidFill>
              </a:rPr>
              <a:t>0%</a:t>
            </a:r>
            <a:endParaRPr lang="en-US" sz="1600" b="1" dirty="0">
              <a:solidFill>
                <a:srgbClr val="7030A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05600" y="1841608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GFS</a:t>
            </a:r>
            <a:r>
              <a:rPr lang="en-US" sz="1600" b="1" dirty="0" smtClean="0">
                <a:solidFill>
                  <a:srgbClr val="7030A0"/>
                </a:solidFill>
              </a:rPr>
              <a:t>: 0% </a:t>
            </a:r>
            <a:r>
              <a:rPr lang="en-US" sz="1600" b="1" dirty="0">
                <a:solidFill>
                  <a:srgbClr val="7030A0"/>
                </a:solidFill>
              </a:rPr>
              <a:t>/ </a:t>
            </a:r>
            <a:r>
              <a:rPr lang="en-US" sz="1600" b="1" dirty="0" smtClean="0">
                <a:solidFill>
                  <a:srgbClr val="7030A0"/>
                </a:solidFill>
              </a:rPr>
              <a:t>60</a:t>
            </a:r>
            <a:r>
              <a:rPr lang="en-US" sz="1600" b="1" dirty="0" smtClean="0">
                <a:solidFill>
                  <a:srgbClr val="7030A0"/>
                </a:solidFill>
              </a:rPr>
              <a:t>% </a:t>
            </a:r>
            <a:r>
              <a:rPr lang="en-US" sz="1600" b="1" dirty="0" smtClean="0">
                <a:solidFill>
                  <a:srgbClr val="7030A0"/>
                </a:solidFill>
              </a:rPr>
              <a:t>/ 35%</a:t>
            </a:r>
            <a:endParaRPr lang="en-US" sz="1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94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65" b="9562"/>
          <a:stretch/>
        </p:blipFill>
        <p:spPr>
          <a:xfrm>
            <a:off x="1039516" y="4843126"/>
            <a:ext cx="7440283" cy="193996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4" t="37887" r="24391" b="37690"/>
          <a:stretch/>
        </p:blipFill>
        <p:spPr>
          <a:xfrm>
            <a:off x="4902811" y="2852809"/>
            <a:ext cx="3576988" cy="18255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905"/>
          <a:stretch/>
        </p:blipFill>
        <p:spPr>
          <a:xfrm>
            <a:off x="1019610" y="52708"/>
            <a:ext cx="7485777" cy="277687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-1" y="0"/>
            <a:ext cx="1279954" cy="32316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b="1" dirty="0">
                <a:solidFill>
                  <a:srgbClr val="7030A0"/>
                </a:solidFill>
              </a:rPr>
              <a:t>Days 8–10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667000" y="0"/>
            <a:ext cx="3810000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7030A0"/>
                </a:solidFill>
              </a:rPr>
              <a:t>FCSTR Blend Weights (%): </a:t>
            </a:r>
            <a:r>
              <a:rPr lang="en-US" sz="1400" dirty="0">
                <a:solidFill>
                  <a:srgbClr val="7030A0"/>
                </a:solidFill>
              </a:rPr>
              <a:t>TMAX / TMIN / QPF</a:t>
            </a: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-13829" y="2627280"/>
            <a:ext cx="4919201" cy="2215845"/>
            <a:chOff x="-68069" y="2384069"/>
            <a:chExt cx="4067289" cy="1832103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37263" y="2407971"/>
              <a:ext cx="4034366" cy="17893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-68069" y="2384069"/>
              <a:ext cx="4067289" cy="183210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955850" y="533400"/>
            <a:ext cx="33839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7030A0"/>
                </a:solidFill>
              </a:rPr>
              <a:t>EOF1N: 0% / 0% / 0%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197144" y="533400"/>
            <a:ext cx="3470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7030A0"/>
                </a:solidFill>
              </a:rPr>
              <a:t>EOF1P: </a:t>
            </a:r>
            <a:r>
              <a:rPr lang="en-US" sz="1200" b="1" dirty="0" smtClean="0">
                <a:solidFill>
                  <a:srgbClr val="7030A0"/>
                </a:solidFill>
              </a:rPr>
              <a:t>70</a:t>
            </a:r>
            <a:r>
              <a:rPr lang="en-US" sz="1200" b="1" dirty="0">
                <a:solidFill>
                  <a:srgbClr val="7030A0"/>
                </a:solidFill>
              </a:rPr>
              <a:t>% / 0% / 0%</a:t>
            </a:r>
          </a:p>
        </p:txBody>
      </p:sp>
      <p:sp>
        <p:nvSpPr>
          <p:cNvPr id="3" name="Rectangle 2"/>
          <p:cNvSpPr/>
          <p:nvPr/>
        </p:nvSpPr>
        <p:spPr>
          <a:xfrm>
            <a:off x="5527518" y="2660302"/>
            <a:ext cx="2812246" cy="1692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029200" y="2575810"/>
            <a:ext cx="35006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7030A0"/>
                </a:solidFill>
              </a:rPr>
              <a:t>EOFMN: </a:t>
            </a:r>
            <a:r>
              <a:rPr lang="en-US" sz="1200" b="1" dirty="0" smtClean="0">
                <a:solidFill>
                  <a:srgbClr val="7030A0"/>
                </a:solidFill>
              </a:rPr>
              <a:t>30% </a:t>
            </a:r>
            <a:r>
              <a:rPr lang="en-US" sz="1200" b="1" dirty="0">
                <a:solidFill>
                  <a:srgbClr val="7030A0"/>
                </a:solidFill>
              </a:rPr>
              <a:t>/ </a:t>
            </a:r>
            <a:r>
              <a:rPr lang="en-US" sz="1200" b="1" dirty="0" smtClean="0">
                <a:solidFill>
                  <a:srgbClr val="7030A0"/>
                </a:solidFill>
              </a:rPr>
              <a:t>40</a:t>
            </a:r>
            <a:r>
              <a:rPr lang="en-US" sz="1200" b="1" dirty="0" smtClean="0">
                <a:solidFill>
                  <a:srgbClr val="7030A0"/>
                </a:solidFill>
              </a:rPr>
              <a:t>% </a:t>
            </a:r>
            <a:r>
              <a:rPr lang="en-US" sz="1200" b="1" dirty="0">
                <a:solidFill>
                  <a:srgbClr val="7030A0"/>
                </a:solidFill>
              </a:rPr>
              <a:t>/ </a:t>
            </a:r>
            <a:r>
              <a:rPr lang="en-US" sz="1200" b="1" dirty="0" smtClean="0">
                <a:solidFill>
                  <a:srgbClr val="7030A0"/>
                </a:solidFill>
              </a:rPr>
              <a:t>65%</a:t>
            </a:r>
            <a:endParaRPr lang="en-US" sz="1200" b="1" dirty="0">
              <a:solidFill>
                <a:srgbClr val="7030A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559492" y="6681019"/>
            <a:ext cx="2812246" cy="1692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197144" y="6630979"/>
            <a:ext cx="3470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7030A0"/>
                </a:solidFill>
              </a:rPr>
              <a:t>EOF2P: 0% / </a:t>
            </a:r>
            <a:r>
              <a:rPr lang="en-US" sz="1200" b="1" dirty="0" smtClean="0">
                <a:solidFill>
                  <a:srgbClr val="7030A0"/>
                </a:solidFill>
              </a:rPr>
              <a:t>0</a:t>
            </a:r>
            <a:r>
              <a:rPr lang="en-US" sz="1200" b="1" dirty="0">
                <a:solidFill>
                  <a:srgbClr val="7030A0"/>
                </a:solidFill>
              </a:rPr>
              <a:t>% / </a:t>
            </a:r>
            <a:r>
              <a:rPr lang="en-US" sz="1200" b="1" dirty="0" smtClean="0">
                <a:solidFill>
                  <a:srgbClr val="7030A0"/>
                </a:solidFill>
              </a:rPr>
              <a:t>0%</a:t>
            </a:r>
            <a:endParaRPr lang="en-US" sz="1200" b="1" dirty="0">
              <a:solidFill>
                <a:srgbClr val="7030A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17354" y="6698451"/>
            <a:ext cx="2812246" cy="1692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038928" y="6628264"/>
            <a:ext cx="35006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7030A0"/>
                </a:solidFill>
              </a:rPr>
              <a:t>EOF2N: 0% / 0% / 0%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9790"/>
            <a:ext cx="3429000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3505200"/>
            <a:ext cx="4191000" cy="4191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581400" y="4593516"/>
            <a:ext cx="1323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GFS Analysis</a:t>
            </a:r>
          </a:p>
        </p:txBody>
      </p:sp>
    </p:spTree>
    <p:extLst>
      <p:ext uri="{BB962C8B-B14F-4D97-AF65-F5344CB8AC3E}">
        <p14:creationId xmlns:p14="http://schemas.microsoft.com/office/powerpoint/2010/main" val="235697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019300"/>
            <a:ext cx="9144000" cy="2819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3075057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</a:rPr>
              <a:t>Maximum Temperature | TMAX</a:t>
            </a:r>
          </a:p>
        </p:txBody>
      </p:sp>
    </p:spTree>
    <p:extLst>
      <p:ext uri="{BB962C8B-B14F-4D97-AF65-F5344CB8AC3E}">
        <p14:creationId xmlns:p14="http://schemas.microsoft.com/office/powerpoint/2010/main" val="67363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9" r="50000" b="53800"/>
          <a:stretch/>
        </p:blipFill>
        <p:spPr>
          <a:xfrm>
            <a:off x="19493" y="1212113"/>
            <a:ext cx="4632250" cy="36503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0" b="4262"/>
          <a:stretch/>
        </p:blipFill>
        <p:spPr>
          <a:xfrm>
            <a:off x="4800600" y="1682525"/>
            <a:ext cx="4135442" cy="27166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9100" y="4992469"/>
            <a:ext cx="1649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West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88782" y="4992469"/>
            <a:ext cx="1649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East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50982" y="2630269"/>
            <a:ext cx="1649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West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79782" y="2630269"/>
            <a:ext cx="1649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East</a:t>
            </a:r>
          </a:p>
        </p:txBody>
      </p:sp>
      <p:sp>
        <p:nvSpPr>
          <p:cNvPr id="9" name="Right Arrow 8"/>
          <p:cNvSpPr>
            <a:spLocks noChangeAspect="1"/>
          </p:cNvSpPr>
          <p:nvPr/>
        </p:nvSpPr>
        <p:spPr>
          <a:xfrm rot="16200000">
            <a:off x="988605" y="4638271"/>
            <a:ext cx="524099" cy="24189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>
            <a:spLocks noChangeAspect="1"/>
          </p:cNvSpPr>
          <p:nvPr/>
        </p:nvSpPr>
        <p:spPr>
          <a:xfrm rot="16200000">
            <a:off x="2969804" y="4638270"/>
            <a:ext cx="524099" cy="24189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Separation of Western &amp; Eastern CONUS</a:t>
            </a:r>
          </a:p>
        </p:txBody>
      </p:sp>
    </p:spTree>
    <p:extLst>
      <p:ext uri="{BB962C8B-B14F-4D97-AF65-F5344CB8AC3E}">
        <p14:creationId xmlns:p14="http://schemas.microsoft.com/office/powerpoint/2010/main" val="270037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" y="1457"/>
            <a:ext cx="8482500" cy="6855081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2368" y="825863"/>
            <a:ext cx="2780562" cy="222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87633" y="2415365"/>
            <a:ext cx="827567" cy="353943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7030A0"/>
                </a:solidFill>
              </a:rPr>
              <a:t>URMA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85850" y="228600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8: TMAX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FB1B329-BFA8-814C-8F94-996394DC5A63}"/>
              </a:ext>
            </a:extLst>
          </p:cNvPr>
          <p:cNvSpPr/>
          <p:nvPr/>
        </p:nvSpPr>
        <p:spPr>
          <a:xfrm>
            <a:off x="6511446" y="4816366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1" y="3200400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4800600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5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8832</TotalTime>
  <Words>638</Words>
  <Application>Microsoft Office PowerPoint</Application>
  <PresentationFormat>On-screen Show (4:3)</PresentationFormat>
  <Paragraphs>163</Paragraphs>
  <Slides>42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Extended Range Forecast Experiment Verification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Day 8-10 Experiment Verification</dc:title>
  <dc:creator>Daniel Halperin</dc:creator>
  <cp:lastModifiedBy>Sara Sienkiewicz</cp:lastModifiedBy>
  <cp:revision>344</cp:revision>
  <dcterms:created xsi:type="dcterms:W3CDTF">2017-06-21T12:45:07Z</dcterms:created>
  <dcterms:modified xsi:type="dcterms:W3CDTF">2019-04-01T18:36:27Z</dcterms:modified>
</cp:coreProperties>
</file>